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4"/>
  </p:normalViewPr>
  <p:slideViewPr>
    <p:cSldViewPr>
      <p:cViewPr varScale="1">
        <p:scale>
          <a:sx n="60" d="100"/>
          <a:sy n="60" d="100"/>
        </p:scale>
        <p:origin x="864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92704" y="3160216"/>
            <a:ext cx="13102590" cy="2366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0A779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0A779F"/>
                </a:solidFill>
                <a:latin typeface="Consolas"/>
                <a:cs typeface="Consolas"/>
              </a:defRPr>
            </a:lvl1pPr>
          </a:lstStyle>
          <a:p>
            <a:pPr marL="12700">
              <a:lnSpc>
                <a:spcPts val="2080"/>
              </a:lnSpc>
            </a:pPr>
            <a:r>
              <a:rPr dirty="0"/>
              <a:t>AI</a:t>
            </a:r>
            <a:r>
              <a:rPr spc="-45" dirty="0"/>
              <a:t> </a:t>
            </a:r>
            <a:r>
              <a:rPr dirty="0"/>
              <a:t>Programming</a:t>
            </a:r>
            <a:r>
              <a:rPr spc="-40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spc="-10" dirty="0"/>
              <a:t>Beginners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68533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0A779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0A779F"/>
                </a:solidFill>
                <a:latin typeface="Consolas"/>
                <a:cs typeface="Consolas"/>
              </a:defRPr>
            </a:lvl1pPr>
          </a:lstStyle>
          <a:p>
            <a:pPr marL="12700">
              <a:lnSpc>
                <a:spcPts val="2080"/>
              </a:lnSpc>
            </a:pPr>
            <a:r>
              <a:rPr dirty="0"/>
              <a:t>AI</a:t>
            </a:r>
            <a:r>
              <a:rPr spc="-45" dirty="0"/>
              <a:t> </a:t>
            </a:r>
            <a:r>
              <a:rPr dirty="0"/>
              <a:t>Programming</a:t>
            </a:r>
            <a:r>
              <a:rPr spc="-40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spc="-10" dirty="0"/>
              <a:t>Beginners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68533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0A779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0A779F"/>
                </a:solidFill>
                <a:latin typeface="Consolas"/>
                <a:cs typeface="Consolas"/>
              </a:defRPr>
            </a:lvl1pPr>
          </a:lstStyle>
          <a:p>
            <a:pPr marL="12700">
              <a:lnSpc>
                <a:spcPts val="2080"/>
              </a:lnSpc>
            </a:pPr>
            <a:r>
              <a:rPr dirty="0"/>
              <a:t>AI</a:t>
            </a:r>
            <a:r>
              <a:rPr spc="-45" dirty="0"/>
              <a:t> </a:t>
            </a:r>
            <a:r>
              <a:rPr dirty="0"/>
              <a:t>Programming</a:t>
            </a:r>
            <a:r>
              <a:rPr spc="-40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spc="-10" dirty="0"/>
              <a:t>Beginners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68533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" y="9922763"/>
            <a:ext cx="16543019" cy="6857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373111" y="9717023"/>
            <a:ext cx="4555490" cy="407034"/>
          </a:xfrm>
          <a:custGeom>
            <a:avLst/>
            <a:gdLst/>
            <a:ahLst/>
            <a:cxnLst/>
            <a:rect l="l" t="t" r="r" b="b"/>
            <a:pathLst>
              <a:path w="4555490" h="407034">
                <a:moveTo>
                  <a:pt x="4555236" y="0"/>
                </a:moveTo>
                <a:lnTo>
                  <a:pt x="0" y="0"/>
                </a:lnTo>
                <a:lnTo>
                  <a:pt x="0" y="406907"/>
                </a:lnTo>
                <a:lnTo>
                  <a:pt x="4555236" y="406907"/>
                </a:lnTo>
                <a:lnTo>
                  <a:pt x="45552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0A779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0A779F"/>
                </a:solidFill>
                <a:latin typeface="Consolas"/>
                <a:cs typeface="Consolas"/>
              </a:defRPr>
            </a:lvl1pPr>
          </a:lstStyle>
          <a:p>
            <a:pPr marL="12700">
              <a:lnSpc>
                <a:spcPts val="2080"/>
              </a:lnSpc>
            </a:pPr>
            <a:r>
              <a:rPr dirty="0"/>
              <a:t>AI</a:t>
            </a:r>
            <a:r>
              <a:rPr spc="-45" dirty="0"/>
              <a:t> </a:t>
            </a:r>
            <a:r>
              <a:rPr dirty="0"/>
              <a:t>Programming</a:t>
            </a:r>
            <a:r>
              <a:rPr spc="-40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spc="-10" dirty="0"/>
              <a:t>Beginners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68533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0A779F"/>
                </a:solidFill>
                <a:latin typeface="Consolas"/>
                <a:cs typeface="Consolas"/>
              </a:defRPr>
            </a:lvl1pPr>
          </a:lstStyle>
          <a:p>
            <a:pPr marL="12700">
              <a:lnSpc>
                <a:spcPts val="2080"/>
              </a:lnSpc>
            </a:pPr>
            <a:r>
              <a:rPr dirty="0"/>
              <a:t>AI</a:t>
            </a:r>
            <a:r>
              <a:rPr spc="-45" dirty="0"/>
              <a:t> </a:t>
            </a:r>
            <a:r>
              <a:rPr dirty="0"/>
              <a:t>Programming</a:t>
            </a:r>
            <a:r>
              <a:rPr spc="-40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spc="-10" dirty="0"/>
              <a:t>Beginners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68533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6460" y="656081"/>
            <a:ext cx="15043785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0A779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15414" y="2197049"/>
            <a:ext cx="11102340" cy="2106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593583" y="9754359"/>
            <a:ext cx="4116070" cy="29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0A779F"/>
                </a:solidFill>
                <a:latin typeface="Consolas"/>
                <a:cs typeface="Consolas"/>
              </a:defRPr>
            </a:lvl1pPr>
          </a:lstStyle>
          <a:p>
            <a:pPr marL="12700">
              <a:lnSpc>
                <a:spcPts val="2080"/>
              </a:lnSpc>
            </a:pPr>
            <a:r>
              <a:rPr dirty="0"/>
              <a:t>AI</a:t>
            </a:r>
            <a:r>
              <a:rPr spc="-45" dirty="0"/>
              <a:t> </a:t>
            </a:r>
            <a:r>
              <a:rPr dirty="0"/>
              <a:t>Programming</a:t>
            </a:r>
            <a:r>
              <a:rPr spc="-40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spc="-10" dirty="0"/>
              <a:t>Beginners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414875" y="9381249"/>
            <a:ext cx="316865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68533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921885" marR="5080" indent="-4909185">
              <a:lnSpc>
                <a:spcPts val="8700"/>
              </a:lnSpc>
              <a:spcBef>
                <a:spcPts val="1225"/>
              </a:spcBef>
            </a:pPr>
            <a:r>
              <a:rPr sz="8100" spc="140" dirty="0">
                <a:latin typeface="Microsoft Sans Serif"/>
                <a:cs typeface="Microsoft Sans Serif"/>
              </a:rPr>
              <a:t>Giới</a:t>
            </a:r>
            <a:r>
              <a:rPr sz="8100" spc="15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thiệu</a:t>
            </a:r>
            <a:r>
              <a:rPr sz="8100" spc="-5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các</a:t>
            </a:r>
            <a:r>
              <a:rPr sz="8100" spc="20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framework </a:t>
            </a:r>
            <a:r>
              <a:rPr sz="8100" spc="-25" dirty="0">
                <a:latin typeface="Microsoft Sans Serif"/>
                <a:cs typeface="Microsoft Sans Serif"/>
              </a:rPr>
              <a:t>lập </a:t>
            </a:r>
            <a:r>
              <a:rPr sz="8100" dirty="0"/>
              <a:t>trình</a:t>
            </a:r>
            <a:r>
              <a:rPr sz="8100" spc="-475" dirty="0"/>
              <a:t> </a:t>
            </a:r>
            <a:r>
              <a:rPr sz="8100" spc="-25" dirty="0"/>
              <a:t>AI</a:t>
            </a:r>
            <a:endParaRPr sz="81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285738" y="6433184"/>
            <a:ext cx="61348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68533"/>
                </a:solidFill>
                <a:latin typeface="Microsoft Sans Serif"/>
                <a:cs typeface="Microsoft Sans Serif"/>
              </a:rPr>
              <a:t>Trình</a:t>
            </a:r>
            <a:r>
              <a:rPr sz="3600" spc="20" dirty="0">
                <a:solidFill>
                  <a:srgbClr val="F68533"/>
                </a:solidFill>
                <a:latin typeface="Microsoft Sans Serif"/>
                <a:cs typeface="Microsoft Sans Serif"/>
              </a:rPr>
              <a:t> </a:t>
            </a:r>
            <a:r>
              <a:rPr sz="3600" dirty="0">
                <a:solidFill>
                  <a:srgbClr val="F68533"/>
                </a:solidFill>
                <a:latin typeface="Microsoft Sans Serif"/>
                <a:cs typeface="Microsoft Sans Serif"/>
              </a:rPr>
              <a:t>bày:</a:t>
            </a:r>
            <a:r>
              <a:rPr sz="3600" spc="25" dirty="0">
                <a:solidFill>
                  <a:srgbClr val="F68533"/>
                </a:solidFill>
                <a:latin typeface="Microsoft Sans Serif"/>
                <a:cs typeface="Microsoft Sans Serif"/>
              </a:rPr>
              <a:t> </a:t>
            </a:r>
            <a:r>
              <a:rPr sz="3600" dirty="0" err="1">
                <a:solidFill>
                  <a:srgbClr val="F68533"/>
                </a:solidFill>
                <a:latin typeface="Microsoft Sans Serif"/>
                <a:cs typeface="Microsoft Sans Serif"/>
              </a:rPr>
              <a:t>Nguyễn</a:t>
            </a:r>
            <a:r>
              <a:rPr sz="3600" spc="25" dirty="0">
                <a:solidFill>
                  <a:srgbClr val="F68533"/>
                </a:solidFill>
                <a:latin typeface="Microsoft Sans Serif"/>
                <a:cs typeface="Microsoft Sans Serif"/>
              </a:rPr>
              <a:t> </a:t>
            </a:r>
            <a:r>
              <a:rPr lang="vi-VN" sz="3600" spc="25" dirty="0">
                <a:solidFill>
                  <a:srgbClr val="F68533"/>
                </a:solidFill>
                <a:latin typeface="Microsoft Sans Serif"/>
                <a:cs typeface="Microsoft Sans Serif"/>
              </a:rPr>
              <a:t>Sơn Tùng</a:t>
            </a:r>
            <a:endParaRPr sz="3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060" y="3857371"/>
            <a:ext cx="13503275" cy="236537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3176270" marR="5080" indent="-3164205">
              <a:lnSpc>
                <a:spcPts val="8700"/>
              </a:lnSpc>
              <a:spcBef>
                <a:spcPts val="1220"/>
              </a:spcBef>
            </a:pPr>
            <a:r>
              <a:rPr sz="8100" dirty="0">
                <a:latin typeface="Microsoft Sans Serif"/>
                <a:cs typeface="Microsoft Sans Serif"/>
              </a:rPr>
              <a:t>Làm</a:t>
            </a:r>
            <a:r>
              <a:rPr sz="8100" spc="95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quen</a:t>
            </a:r>
            <a:r>
              <a:rPr sz="8100" spc="90" dirty="0">
                <a:latin typeface="Microsoft Sans Serif"/>
                <a:cs typeface="Microsoft Sans Serif"/>
              </a:rPr>
              <a:t> </a:t>
            </a:r>
            <a:r>
              <a:rPr sz="8100" spc="235" dirty="0">
                <a:latin typeface="Microsoft Sans Serif"/>
                <a:cs typeface="Microsoft Sans Serif"/>
              </a:rPr>
              <a:t>với</a:t>
            </a:r>
            <a:r>
              <a:rPr sz="8100" spc="70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framework</a:t>
            </a:r>
            <a:r>
              <a:rPr sz="8100" spc="95" dirty="0">
                <a:latin typeface="Microsoft Sans Serif"/>
                <a:cs typeface="Microsoft Sans Serif"/>
              </a:rPr>
              <a:t> </a:t>
            </a:r>
            <a:r>
              <a:rPr sz="8100" spc="-25" dirty="0">
                <a:latin typeface="Microsoft Sans Serif"/>
                <a:cs typeface="Microsoft Sans Serif"/>
              </a:rPr>
              <a:t>Học </a:t>
            </a:r>
            <a:r>
              <a:rPr sz="8100" dirty="0"/>
              <a:t>máy</a:t>
            </a:r>
            <a:r>
              <a:rPr sz="8100" spc="50" dirty="0"/>
              <a:t> </a:t>
            </a:r>
            <a:r>
              <a:rPr sz="8100" spc="-10" dirty="0"/>
              <a:t>scikit-learn</a:t>
            </a:r>
            <a:endParaRPr sz="81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Tổng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dirty="0"/>
              <a:t>quan</a:t>
            </a:r>
            <a:r>
              <a:rPr spc="-105" dirty="0"/>
              <a:t> </a:t>
            </a:r>
            <a:r>
              <a:rPr dirty="0">
                <a:latin typeface="Microsoft Sans Serif"/>
                <a:cs typeface="Microsoft Sans Serif"/>
              </a:rPr>
              <a:t>về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spc="-10" dirty="0"/>
              <a:t>scikit-learn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2019844"/>
            <a:ext cx="14318615" cy="242887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4200" spc="145" dirty="0">
                <a:latin typeface="Microsoft Sans Serif"/>
                <a:cs typeface="Microsoft Sans Serif"/>
              </a:rPr>
              <a:t>Thư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viện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b="1" spc="-30" dirty="0">
                <a:latin typeface="Arial"/>
                <a:cs typeface="Arial"/>
              </a:rPr>
              <a:t>scikit-</a:t>
            </a:r>
            <a:r>
              <a:rPr sz="4200" b="1" dirty="0">
                <a:latin typeface="Arial"/>
                <a:cs typeface="Arial"/>
              </a:rPr>
              <a:t>learn</a:t>
            </a:r>
            <a:r>
              <a:rPr sz="4200" b="1" spc="-60" dirty="0">
                <a:latin typeface="Arial"/>
                <a:cs typeface="Arial"/>
              </a:rPr>
              <a:t> </a:t>
            </a:r>
            <a:r>
              <a:rPr sz="4200" b="1" spc="-10" dirty="0">
                <a:latin typeface="Arial"/>
                <a:cs typeface="Arial"/>
              </a:rPr>
              <a:t>(sklearn)</a:t>
            </a:r>
            <a:endParaRPr sz="4200">
              <a:latin typeface="Arial"/>
              <a:cs typeface="Arial"/>
            </a:endParaRPr>
          </a:p>
          <a:p>
            <a:pPr marL="1040765" indent="-570865">
              <a:lnSpc>
                <a:spcPct val="100000"/>
              </a:lnSpc>
              <a:spcBef>
                <a:spcPts val="1395"/>
              </a:spcBef>
              <a:buChar char="•"/>
              <a:tabLst>
                <a:tab pos="1040765" algn="l"/>
              </a:tabLst>
            </a:pPr>
            <a:r>
              <a:rPr sz="4200" dirty="0">
                <a:latin typeface="Microsoft Sans Serif"/>
                <a:cs typeface="Microsoft Sans Serif"/>
              </a:rPr>
              <a:t>Đặc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55" dirty="0">
                <a:latin typeface="Microsoft Sans Serif"/>
                <a:cs typeface="Microsoft Sans Serif"/>
              </a:rPr>
              <a:t>trưng</a:t>
            </a:r>
            <a:r>
              <a:rPr sz="4200" spc="55" dirty="0">
                <a:latin typeface="Arial MT"/>
                <a:cs typeface="Arial MT"/>
              </a:rPr>
              <a:t>: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spc="145" dirty="0">
                <a:latin typeface="Microsoft Sans Serif"/>
                <a:cs typeface="Microsoft Sans Serif"/>
              </a:rPr>
              <a:t>thư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viện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Học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máy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i="1" dirty="0">
                <a:latin typeface="Arial"/>
                <a:cs typeface="Arial"/>
              </a:rPr>
              <a:t>phổ</a:t>
            </a:r>
            <a:r>
              <a:rPr sz="4200" i="1" spc="-90" dirty="0">
                <a:latin typeface="Arial"/>
                <a:cs typeface="Arial"/>
              </a:rPr>
              <a:t> </a:t>
            </a:r>
            <a:r>
              <a:rPr sz="4200" i="1" dirty="0">
                <a:latin typeface="Arial"/>
                <a:cs typeface="Arial"/>
              </a:rPr>
              <a:t>biến</a:t>
            </a:r>
            <a:r>
              <a:rPr sz="4200" i="1" spc="-90" dirty="0">
                <a:latin typeface="Arial"/>
                <a:cs typeface="Arial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i="1" dirty="0">
                <a:latin typeface="Arial"/>
                <a:cs typeface="Arial"/>
              </a:rPr>
              <a:t>mạnh</a:t>
            </a:r>
            <a:r>
              <a:rPr sz="4200" i="1" spc="-90" dirty="0">
                <a:latin typeface="Arial"/>
                <a:cs typeface="Arial"/>
              </a:rPr>
              <a:t> </a:t>
            </a:r>
            <a:r>
              <a:rPr sz="4200" i="1" dirty="0">
                <a:latin typeface="Arial"/>
                <a:cs typeface="Arial"/>
              </a:rPr>
              <a:t>mẽ</a:t>
            </a:r>
            <a:r>
              <a:rPr sz="4200" i="1" spc="-100" dirty="0">
                <a:latin typeface="Arial"/>
                <a:cs typeface="Arial"/>
              </a:rPr>
              <a:t> </a:t>
            </a:r>
            <a:r>
              <a:rPr sz="4200" i="1" spc="-20" dirty="0">
                <a:latin typeface="Arial"/>
                <a:cs typeface="Arial"/>
              </a:rPr>
              <a:t>nhất</a:t>
            </a:r>
            <a:endParaRPr sz="4200">
              <a:latin typeface="Arial"/>
              <a:cs typeface="Arial"/>
            </a:endParaRPr>
          </a:p>
          <a:p>
            <a:pPr marL="1040765" indent="-570865">
              <a:lnSpc>
                <a:spcPct val="100000"/>
              </a:lnSpc>
              <a:spcBef>
                <a:spcPts val="1010"/>
              </a:spcBef>
              <a:buFont typeface="Microsoft Sans Serif"/>
              <a:buChar char="•"/>
              <a:tabLst>
                <a:tab pos="1040765" algn="l"/>
              </a:tabLst>
            </a:pPr>
            <a:r>
              <a:rPr sz="4200" dirty="0">
                <a:latin typeface="Arial MT"/>
                <a:cs typeface="Arial MT"/>
              </a:rPr>
              <a:t>Cài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đặt</a:t>
            </a:r>
            <a:r>
              <a:rPr sz="4200" dirty="0">
                <a:latin typeface="Arial MT"/>
                <a:cs typeface="Arial MT"/>
              </a:rPr>
              <a:t>: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i="1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4200" i="1" spc="-9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200" i="1" dirty="0">
                <a:solidFill>
                  <a:srgbClr val="006FC0"/>
                </a:solidFill>
                <a:latin typeface="Arial"/>
                <a:cs typeface="Arial"/>
              </a:rPr>
              <a:t>install</a:t>
            </a:r>
            <a:r>
              <a:rPr sz="4200" i="1" spc="-7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200" i="1" spc="-30" dirty="0">
                <a:solidFill>
                  <a:srgbClr val="006FC0"/>
                </a:solidFill>
                <a:latin typeface="Arial"/>
                <a:cs typeface="Arial"/>
              </a:rPr>
              <a:t>-</a:t>
            </a:r>
            <a:r>
              <a:rPr sz="4200" i="1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4200" i="1" spc="-8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200" i="1" spc="-25" dirty="0">
                <a:solidFill>
                  <a:srgbClr val="006FC0"/>
                </a:solidFill>
                <a:latin typeface="Arial"/>
                <a:cs typeface="Arial"/>
              </a:rPr>
              <a:t>scikit-</a:t>
            </a:r>
            <a:r>
              <a:rPr sz="4200" i="1" spc="-10" dirty="0">
                <a:solidFill>
                  <a:srgbClr val="006FC0"/>
                </a:solidFill>
                <a:latin typeface="Arial"/>
                <a:cs typeface="Arial"/>
              </a:rPr>
              <a:t>learn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9404" y="4899711"/>
            <a:ext cx="7173545" cy="408095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Tổng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dirty="0"/>
              <a:t>quan</a:t>
            </a:r>
            <a:r>
              <a:rPr spc="-105" dirty="0"/>
              <a:t> </a:t>
            </a:r>
            <a:r>
              <a:rPr dirty="0">
                <a:latin typeface="Microsoft Sans Serif"/>
                <a:cs typeface="Microsoft Sans Serif"/>
              </a:rPr>
              <a:t>về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spc="-10" dirty="0"/>
              <a:t>scikit-learn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2019844"/>
            <a:ext cx="11254105" cy="166052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4200" spc="145" dirty="0">
                <a:latin typeface="Microsoft Sans Serif"/>
                <a:cs typeface="Microsoft Sans Serif"/>
              </a:rPr>
              <a:t>Thư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viện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b="1" spc="-30" dirty="0">
                <a:latin typeface="Arial"/>
                <a:cs typeface="Arial"/>
              </a:rPr>
              <a:t>scikit-</a:t>
            </a:r>
            <a:r>
              <a:rPr sz="4200" b="1" dirty="0">
                <a:latin typeface="Arial"/>
                <a:cs typeface="Arial"/>
              </a:rPr>
              <a:t>learn</a:t>
            </a:r>
            <a:r>
              <a:rPr sz="4200" b="1" spc="-60" dirty="0">
                <a:latin typeface="Arial"/>
                <a:cs typeface="Arial"/>
              </a:rPr>
              <a:t> </a:t>
            </a:r>
            <a:r>
              <a:rPr sz="4200" b="1" spc="-10" dirty="0">
                <a:latin typeface="Arial"/>
                <a:cs typeface="Arial"/>
              </a:rPr>
              <a:t>(sklearn)</a:t>
            </a:r>
            <a:endParaRPr sz="4200">
              <a:latin typeface="Arial"/>
              <a:cs typeface="Arial"/>
            </a:endParaRPr>
          </a:p>
          <a:p>
            <a:pPr marL="1040765" indent="-570865">
              <a:lnSpc>
                <a:spcPct val="100000"/>
              </a:lnSpc>
              <a:spcBef>
                <a:spcPts val="1395"/>
              </a:spcBef>
              <a:buFont typeface="Microsoft Sans Serif"/>
              <a:buChar char="•"/>
              <a:tabLst>
                <a:tab pos="1040765" algn="l"/>
              </a:tabLst>
            </a:pPr>
            <a:r>
              <a:rPr sz="4200" dirty="0">
                <a:latin typeface="Arial MT"/>
                <a:cs typeface="Arial MT"/>
              </a:rPr>
              <a:t>API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hỗ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95" dirty="0">
                <a:latin typeface="Microsoft Sans Serif"/>
                <a:cs typeface="Microsoft Sans Serif"/>
              </a:rPr>
              <a:t>trợ</a:t>
            </a:r>
            <a:r>
              <a:rPr sz="4200" spc="95" dirty="0">
                <a:latin typeface="Arial MT"/>
                <a:cs typeface="Arial MT"/>
              </a:rPr>
              <a:t>: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các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thuật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b="1" dirty="0">
                <a:latin typeface="Arial"/>
                <a:cs typeface="Arial"/>
              </a:rPr>
              <a:t>Học</a:t>
            </a:r>
            <a:r>
              <a:rPr sz="4200" b="1" spc="-8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máy</a:t>
            </a:r>
            <a:r>
              <a:rPr sz="4200" b="1" spc="-80" dirty="0">
                <a:latin typeface="Arial"/>
                <a:cs typeface="Arial"/>
              </a:rPr>
              <a:t> </a:t>
            </a:r>
            <a:r>
              <a:rPr sz="4200" spc="190" dirty="0">
                <a:latin typeface="Microsoft Sans Serif"/>
                <a:cs typeface="Microsoft Sans Serif"/>
              </a:rPr>
              <a:t>cơ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bản</a:t>
            </a:r>
            <a:endParaRPr sz="4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0749" y="3945628"/>
            <a:ext cx="4877591" cy="54658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46723" y="3945628"/>
            <a:ext cx="4792265" cy="54566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45097" y="3927340"/>
            <a:ext cx="4845587" cy="549784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Tổng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dirty="0"/>
              <a:t>quan</a:t>
            </a:r>
            <a:r>
              <a:rPr spc="-105" dirty="0"/>
              <a:t> </a:t>
            </a:r>
            <a:r>
              <a:rPr dirty="0">
                <a:latin typeface="Microsoft Sans Serif"/>
                <a:cs typeface="Microsoft Sans Serif"/>
              </a:rPr>
              <a:t>về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spc="-10" dirty="0"/>
              <a:t>scikit-learn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2019844"/>
            <a:ext cx="11254105" cy="166052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4200" spc="145" dirty="0">
                <a:latin typeface="Microsoft Sans Serif"/>
                <a:cs typeface="Microsoft Sans Serif"/>
              </a:rPr>
              <a:t>Thư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viện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b="1" spc="-30" dirty="0">
                <a:latin typeface="Arial"/>
                <a:cs typeface="Arial"/>
              </a:rPr>
              <a:t>scikit-</a:t>
            </a:r>
            <a:r>
              <a:rPr sz="4200" b="1" dirty="0">
                <a:latin typeface="Arial"/>
                <a:cs typeface="Arial"/>
              </a:rPr>
              <a:t>learn</a:t>
            </a:r>
            <a:r>
              <a:rPr sz="4200" b="1" spc="-60" dirty="0">
                <a:latin typeface="Arial"/>
                <a:cs typeface="Arial"/>
              </a:rPr>
              <a:t> </a:t>
            </a:r>
            <a:r>
              <a:rPr sz="4200" b="1" spc="-10" dirty="0">
                <a:latin typeface="Arial"/>
                <a:cs typeface="Arial"/>
              </a:rPr>
              <a:t>(sklearn)</a:t>
            </a:r>
            <a:endParaRPr sz="4200">
              <a:latin typeface="Arial"/>
              <a:cs typeface="Arial"/>
            </a:endParaRPr>
          </a:p>
          <a:p>
            <a:pPr marL="1040765" indent="-570865">
              <a:lnSpc>
                <a:spcPct val="100000"/>
              </a:lnSpc>
              <a:spcBef>
                <a:spcPts val="1395"/>
              </a:spcBef>
              <a:buFont typeface="Microsoft Sans Serif"/>
              <a:buChar char="•"/>
              <a:tabLst>
                <a:tab pos="1040765" algn="l"/>
              </a:tabLst>
            </a:pPr>
            <a:r>
              <a:rPr sz="4200" dirty="0">
                <a:latin typeface="Arial MT"/>
                <a:cs typeface="Arial MT"/>
              </a:rPr>
              <a:t>API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hỗ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95" dirty="0">
                <a:latin typeface="Microsoft Sans Serif"/>
                <a:cs typeface="Microsoft Sans Serif"/>
              </a:rPr>
              <a:t>trợ</a:t>
            </a:r>
            <a:r>
              <a:rPr sz="4200" spc="95" dirty="0">
                <a:latin typeface="Arial MT"/>
                <a:cs typeface="Arial MT"/>
              </a:rPr>
              <a:t>: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các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thuật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b="1" dirty="0">
                <a:latin typeface="Arial"/>
                <a:cs typeface="Arial"/>
              </a:rPr>
              <a:t>Học</a:t>
            </a:r>
            <a:r>
              <a:rPr sz="4200" b="1" spc="-8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máy</a:t>
            </a:r>
            <a:r>
              <a:rPr sz="4200" b="1" spc="-80" dirty="0">
                <a:latin typeface="Arial"/>
                <a:cs typeface="Arial"/>
              </a:rPr>
              <a:t> </a:t>
            </a:r>
            <a:r>
              <a:rPr sz="4200" spc="190" dirty="0">
                <a:latin typeface="Microsoft Sans Serif"/>
                <a:cs typeface="Microsoft Sans Serif"/>
              </a:rPr>
              <a:t>cơ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bản</a:t>
            </a:r>
            <a:endParaRPr sz="4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7705" y="3945618"/>
            <a:ext cx="4783095" cy="54856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6432" y="3945618"/>
            <a:ext cx="4892848" cy="54856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25285" y="3945618"/>
            <a:ext cx="4822728" cy="545823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0" dirty="0">
                <a:latin typeface="Microsoft Sans Serif"/>
                <a:cs typeface="Microsoft Sans Serif"/>
              </a:rPr>
              <a:t>Sử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dụng</a:t>
            </a:r>
            <a:r>
              <a:rPr spc="15" dirty="0">
                <a:latin typeface="Microsoft Sans Serif"/>
                <a:cs typeface="Microsoft Sans Serif"/>
              </a:rPr>
              <a:t> </a:t>
            </a:r>
            <a:r>
              <a:rPr spc="-10" dirty="0"/>
              <a:t>scikit-</a:t>
            </a:r>
            <a:r>
              <a:rPr dirty="0"/>
              <a:t>learn</a:t>
            </a:r>
            <a:r>
              <a:rPr spc="-70" dirty="0"/>
              <a:t> </a:t>
            </a:r>
            <a:r>
              <a:rPr dirty="0"/>
              <a:t>trong</a:t>
            </a:r>
            <a:r>
              <a:rPr spc="-70" dirty="0"/>
              <a:t> </a:t>
            </a:r>
            <a:r>
              <a:rPr dirty="0">
                <a:latin typeface="Microsoft Sans Serif"/>
                <a:cs typeface="Microsoft Sans Serif"/>
              </a:rPr>
              <a:t>Học</a:t>
            </a:r>
            <a:r>
              <a:rPr spc="10" dirty="0">
                <a:latin typeface="Microsoft Sans Serif"/>
                <a:cs typeface="Microsoft Sans Serif"/>
              </a:rPr>
              <a:t> </a:t>
            </a:r>
            <a:r>
              <a:rPr spc="-25" dirty="0"/>
              <a:t>máy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871931"/>
            <a:ext cx="14603094" cy="1956435"/>
          </a:xfrm>
          <a:prstGeom prst="rect">
            <a:avLst/>
          </a:prstGeom>
        </p:spPr>
        <p:txBody>
          <a:bodyPr vert="horz" wrap="square" lIns="0" tIns="337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r>
              <a:rPr sz="4200" spc="-25" dirty="0">
                <a:latin typeface="Arial MT"/>
                <a:cs typeface="Arial MT"/>
              </a:rPr>
              <a:t>:</a:t>
            </a:r>
            <a:endParaRPr sz="42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  <a:spcBef>
                <a:spcPts val="2560"/>
              </a:spcBef>
            </a:pPr>
            <a:r>
              <a:rPr sz="4200" dirty="0">
                <a:latin typeface="Arial MT"/>
                <a:cs typeface="Arial MT"/>
              </a:rPr>
              <a:t>Tìm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ra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quy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luật</a:t>
            </a:r>
            <a:r>
              <a:rPr sz="4200" spc="-2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đoán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xấp</a:t>
            </a:r>
            <a:r>
              <a:rPr sz="4200" spc="-1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xỉ</a:t>
            </a:r>
            <a:r>
              <a:rPr sz="4200" spc="-2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giá</a:t>
            </a:r>
            <a:r>
              <a:rPr sz="4200" spc="-6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trị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b="1" dirty="0">
                <a:latin typeface="Arial"/>
                <a:cs typeface="Arial"/>
              </a:rPr>
              <a:t>Y</a:t>
            </a:r>
            <a:r>
              <a:rPr sz="4200" b="1" spc="-80" dirty="0">
                <a:latin typeface="Arial"/>
                <a:cs typeface="Arial"/>
              </a:rPr>
              <a:t> </a:t>
            </a:r>
            <a:r>
              <a:rPr sz="4200" dirty="0">
                <a:latin typeface="Arial MT"/>
                <a:cs typeface="Arial MT"/>
              </a:rPr>
              <a:t>khi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biết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b="1" dirty="0">
                <a:latin typeface="Arial"/>
                <a:cs typeface="Arial"/>
              </a:rPr>
              <a:t>X</a:t>
            </a:r>
            <a:r>
              <a:rPr sz="4200" b="1" spc="-80" dirty="0">
                <a:latin typeface="Arial"/>
                <a:cs typeface="Arial"/>
              </a:rPr>
              <a:t> </a:t>
            </a:r>
            <a:r>
              <a:rPr sz="4200" spc="150" dirty="0">
                <a:latin typeface="Microsoft Sans Serif"/>
                <a:cs typeface="Microsoft Sans Serif"/>
              </a:rPr>
              <a:t>tương</a:t>
            </a:r>
            <a:r>
              <a:rPr sz="4200" spc="-20" dirty="0">
                <a:latin typeface="Microsoft Sans Serif"/>
                <a:cs typeface="Microsoft Sans Serif"/>
              </a:rPr>
              <a:t> </a:t>
            </a:r>
            <a:r>
              <a:rPr sz="4200" spc="75" dirty="0">
                <a:latin typeface="Microsoft Sans Serif"/>
                <a:cs typeface="Microsoft Sans Serif"/>
              </a:rPr>
              <a:t>ứng?</a:t>
            </a:r>
            <a:endParaRPr sz="4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432050" y="4756784"/>
          <a:ext cx="13403575" cy="182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82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82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07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782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550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782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91376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76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50" dirty="0">
                          <a:latin typeface="Arial MT"/>
                          <a:cs typeface="Arial MT"/>
                        </a:rPr>
                        <a:t>Y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50" dirty="0">
                          <a:latin typeface="Arial MT"/>
                          <a:cs typeface="Arial MT"/>
                        </a:rPr>
                        <a:t>1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50" dirty="0">
                          <a:latin typeface="Arial MT"/>
                          <a:cs typeface="Arial MT"/>
                        </a:rPr>
                        <a:t>3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50" dirty="0">
                          <a:latin typeface="Arial MT"/>
                          <a:cs typeface="Arial MT"/>
                        </a:rPr>
                        <a:t>7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50" dirty="0">
                          <a:latin typeface="Arial MT"/>
                          <a:cs typeface="Arial MT"/>
                        </a:rPr>
                        <a:t>8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25" dirty="0">
                          <a:latin typeface="Arial MT"/>
                          <a:cs typeface="Arial MT"/>
                        </a:rPr>
                        <a:t>12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25" dirty="0">
                          <a:latin typeface="Arial MT"/>
                          <a:cs typeface="Arial MT"/>
                        </a:rPr>
                        <a:t>12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25" dirty="0">
                          <a:latin typeface="Arial MT"/>
                          <a:cs typeface="Arial MT"/>
                        </a:rPr>
                        <a:t>16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25" dirty="0">
                          <a:latin typeface="Arial MT"/>
                          <a:cs typeface="Arial MT"/>
                        </a:rPr>
                        <a:t>18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25" dirty="0">
                          <a:latin typeface="Arial MT"/>
                          <a:cs typeface="Arial MT"/>
                        </a:rPr>
                        <a:t>21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25" dirty="0">
                          <a:latin typeface="Arial MT"/>
                          <a:cs typeface="Arial MT"/>
                        </a:rPr>
                        <a:t>22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800" spc="-25" dirty="0">
                          <a:latin typeface="Arial MT"/>
                          <a:cs typeface="Arial MT"/>
                        </a:rPr>
                        <a:t>26</a:t>
                      </a:r>
                      <a:endParaRPr sz="2800">
                        <a:latin typeface="Arial MT"/>
                        <a:cs typeface="Arial MT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0" dirty="0">
                <a:latin typeface="Microsoft Sans Serif"/>
                <a:cs typeface="Microsoft Sans Serif"/>
              </a:rPr>
              <a:t>Sử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dụng</a:t>
            </a:r>
            <a:r>
              <a:rPr spc="15" dirty="0">
                <a:latin typeface="Microsoft Sans Serif"/>
                <a:cs typeface="Microsoft Sans Serif"/>
              </a:rPr>
              <a:t> </a:t>
            </a:r>
            <a:r>
              <a:rPr spc="-10" dirty="0"/>
              <a:t>scikit-</a:t>
            </a:r>
            <a:r>
              <a:rPr dirty="0"/>
              <a:t>learn</a:t>
            </a:r>
            <a:r>
              <a:rPr spc="-70" dirty="0"/>
              <a:t> </a:t>
            </a:r>
            <a:r>
              <a:rPr dirty="0"/>
              <a:t>trong</a:t>
            </a:r>
            <a:r>
              <a:rPr spc="-70" dirty="0"/>
              <a:t> </a:t>
            </a:r>
            <a:r>
              <a:rPr dirty="0">
                <a:latin typeface="Microsoft Sans Serif"/>
                <a:cs typeface="Microsoft Sans Serif"/>
              </a:rPr>
              <a:t>Học</a:t>
            </a:r>
            <a:r>
              <a:rPr spc="10" dirty="0">
                <a:latin typeface="Microsoft Sans Serif"/>
                <a:cs typeface="Microsoft Sans Serif"/>
              </a:rPr>
              <a:t> </a:t>
            </a:r>
            <a:r>
              <a:rPr spc="-25" dirty="0"/>
              <a:t>máy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871931"/>
            <a:ext cx="11969750" cy="1956435"/>
          </a:xfrm>
          <a:prstGeom prst="rect">
            <a:avLst/>
          </a:prstGeom>
        </p:spPr>
        <p:txBody>
          <a:bodyPr vert="horz" wrap="square" lIns="0" tIns="337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r>
              <a:rPr sz="4200" spc="-25" dirty="0">
                <a:latin typeface="Arial MT"/>
                <a:cs typeface="Arial MT"/>
              </a:rPr>
              <a:t>:</a:t>
            </a:r>
            <a:endParaRPr sz="42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  <a:spcBef>
                <a:spcPts val="2560"/>
              </a:spcBef>
            </a:pPr>
            <a:r>
              <a:rPr sz="4200" spc="204" dirty="0">
                <a:latin typeface="Microsoft Sans Serif"/>
                <a:cs typeface="Microsoft Sans Serif"/>
              </a:rPr>
              <a:t>Bước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1: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Biểu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diễn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phân</a:t>
            </a:r>
            <a:r>
              <a:rPr sz="4200" spc="-10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phối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225" dirty="0">
                <a:latin typeface="Microsoft Sans Serif"/>
                <a:cs typeface="Microsoft Sans Serif"/>
              </a:rPr>
              <a:t>dữ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liệu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(</a:t>
            </a:r>
            <a:r>
              <a:rPr sz="4200" b="1" dirty="0">
                <a:latin typeface="Arial"/>
                <a:cs typeface="Arial"/>
              </a:rPr>
              <a:t>X,</a:t>
            </a:r>
            <a:r>
              <a:rPr sz="4200" b="1" spc="-170" dirty="0">
                <a:latin typeface="Arial"/>
                <a:cs typeface="Arial"/>
              </a:rPr>
              <a:t> </a:t>
            </a:r>
            <a:r>
              <a:rPr sz="4200" b="1" spc="-25" dirty="0">
                <a:latin typeface="Arial"/>
                <a:cs typeface="Arial"/>
              </a:rPr>
              <a:t>Y</a:t>
            </a:r>
            <a:r>
              <a:rPr sz="4200" spc="-25" dirty="0">
                <a:latin typeface="Arial MT"/>
                <a:cs typeface="Arial MT"/>
              </a:rPr>
              <a:t>)</a:t>
            </a:r>
            <a:endParaRPr sz="4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4162044"/>
            <a:ext cx="5527548" cy="204649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3000" y="6560819"/>
            <a:ext cx="3336036" cy="187604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616070" y="3953823"/>
            <a:ext cx="7421245" cy="4985385"/>
            <a:chOff x="8616070" y="3953823"/>
            <a:chExt cx="7421245" cy="498538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3562" y="3953823"/>
              <a:ext cx="6293209" cy="49852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16070" y="7325632"/>
              <a:ext cx="1118870" cy="498475"/>
            </a:xfrm>
            <a:custGeom>
              <a:avLst/>
              <a:gdLst/>
              <a:ahLst/>
              <a:cxnLst/>
              <a:rect l="l" t="t" r="r" b="b"/>
              <a:pathLst>
                <a:path w="1118870" h="498475">
                  <a:moveTo>
                    <a:pt x="0" y="0"/>
                  </a:moveTo>
                  <a:lnTo>
                    <a:pt x="22201" y="43999"/>
                  </a:lnTo>
                  <a:lnTo>
                    <a:pt x="49262" y="86082"/>
                  </a:lnTo>
                  <a:lnTo>
                    <a:pt x="80933" y="126052"/>
                  </a:lnTo>
                  <a:lnTo>
                    <a:pt x="116966" y="163714"/>
                  </a:lnTo>
                  <a:lnTo>
                    <a:pt x="157112" y="198872"/>
                  </a:lnTo>
                  <a:lnTo>
                    <a:pt x="201124" y="231330"/>
                  </a:lnTo>
                  <a:lnTo>
                    <a:pt x="240515" y="256144"/>
                  </a:lnTo>
                  <a:lnTo>
                    <a:pt x="282242" y="278839"/>
                  </a:lnTo>
                  <a:lnTo>
                    <a:pt x="326156" y="299305"/>
                  </a:lnTo>
                  <a:lnTo>
                    <a:pt x="372108" y="317435"/>
                  </a:lnTo>
                  <a:lnTo>
                    <a:pt x="419946" y="333121"/>
                  </a:lnTo>
                  <a:lnTo>
                    <a:pt x="469522" y="346255"/>
                  </a:lnTo>
                  <a:lnTo>
                    <a:pt x="520685" y="356728"/>
                  </a:lnTo>
                  <a:lnTo>
                    <a:pt x="573285" y="364432"/>
                  </a:lnTo>
                  <a:lnTo>
                    <a:pt x="634961" y="370369"/>
                  </a:lnTo>
                  <a:lnTo>
                    <a:pt x="634164" y="498155"/>
                  </a:lnTo>
                  <a:lnTo>
                    <a:pt x="1118657" y="270407"/>
                  </a:lnTo>
                  <a:lnTo>
                    <a:pt x="636616" y="56356"/>
                  </a:lnTo>
                  <a:lnTo>
                    <a:pt x="635758" y="189382"/>
                  </a:lnTo>
                  <a:lnTo>
                    <a:pt x="605029" y="193497"/>
                  </a:lnTo>
                  <a:lnTo>
                    <a:pt x="573786" y="196479"/>
                  </a:lnTo>
                  <a:lnTo>
                    <a:pt x="542069" y="198293"/>
                  </a:lnTo>
                  <a:lnTo>
                    <a:pt x="509916" y="198906"/>
                  </a:lnTo>
                  <a:lnTo>
                    <a:pt x="480747" y="198384"/>
                  </a:lnTo>
                  <a:lnTo>
                    <a:pt x="423485" y="194347"/>
                  </a:lnTo>
                  <a:lnTo>
                    <a:pt x="338838" y="180986"/>
                  </a:lnTo>
                  <a:lnTo>
                    <a:pt x="284378" y="167303"/>
                  </a:lnTo>
                  <a:lnTo>
                    <a:pt x="232311" y="150070"/>
                  </a:lnTo>
                  <a:lnTo>
                    <a:pt x="182900" y="129480"/>
                  </a:lnTo>
                  <a:lnTo>
                    <a:pt x="136406" y="105728"/>
                  </a:lnTo>
                  <a:lnTo>
                    <a:pt x="93091" y="79008"/>
                  </a:lnTo>
                  <a:lnTo>
                    <a:pt x="53216" y="49514"/>
                  </a:lnTo>
                  <a:lnTo>
                    <a:pt x="5979" y="6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52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0" dirty="0">
                <a:latin typeface="Microsoft Sans Serif"/>
                <a:cs typeface="Microsoft Sans Serif"/>
              </a:rPr>
              <a:t>Sử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dụng</a:t>
            </a:r>
            <a:r>
              <a:rPr spc="15" dirty="0">
                <a:latin typeface="Microsoft Sans Serif"/>
                <a:cs typeface="Microsoft Sans Serif"/>
              </a:rPr>
              <a:t> </a:t>
            </a:r>
            <a:r>
              <a:rPr spc="-10" dirty="0"/>
              <a:t>scikit-</a:t>
            </a:r>
            <a:r>
              <a:rPr dirty="0"/>
              <a:t>learn</a:t>
            </a:r>
            <a:r>
              <a:rPr spc="-70" dirty="0"/>
              <a:t> </a:t>
            </a:r>
            <a:r>
              <a:rPr dirty="0"/>
              <a:t>trong</a:t>
            </a:r>
            <a:r>
              <a:rPr spc="-70" dirty="0"/>
              <a:t> </a:t>
            </a:r>
            <a:r>
              <a:rPr dirty="0">
                <a:latin typeface="Microsoft Sans Serif"/>
                <a:cs typeface="Microsoft Sans Serif"/>
              </a:rPr>
              <a:t>Học</a:t>
            </a:r>
            <a:r>
              <a:rPr spc="10" dirty="0">
                <a:latin typeface="Microsoft Sans Serif"/>
                <a:cs typeface="Microsoft Sans Serif"/>
              </a:rPr>
              <a:t> </a:t>
            </a:r>
            <a:r>
              <a:rPr spc="-25" dirty="0"/>
              <a:t>máy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0" y="4387596"/>
            <a:ext cx="5931408" cy="38801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15414" y="1871931"/>
            <a:ext cx="12303760" cy="3494404"/>
          </a:xfrm>
          <a:prstGeom prst="rect">
            <a:avLst/>
          </a:prstGeom>
        </p:spPr>
        <p:txBody>
          <a:bodyPr vert="horz" wrap="square" lIns="0" tIns="337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r>
              <a:rPr sz="4200" spc="-25" dirty="0">
                <a:latin typeface="Arial MT"/>
                <a:cs typeface="Arial MT"/>
              </a:rPr>
              <a:t>:</a:t>
            </a:r>
            <a:endParaRPr sz="42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  <a:spcBef>
                <a:spcPts val="2560"/>
              </a:spcBef>
            </a:pPr>
            <a:r>
              <a:rPr sz="4200" spc="204" dirty="0">
                <a:latin typeface="Microsoft Sans Serif"/>
                <a:cs typeface="Microsoft Sans Serif"/>
              </a:rPr>
              <a:t>Bước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2: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Chọn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mô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hình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phù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spc="110" dirty="0">
                <a:latin typeface="Microsoft Sans Serif"/>
                <a:cs typeface="Microsoft Sans Serif"/>
              </a:rPr>
              <a:t>hợp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huấn</a:t>
            </a:r>
            <a:r>
              <a:rPr sz="4200" spc="-20" dirty="0">
                <a:latin typeface="Microsoft Sans Serif"/>
                <a:cs typeface="Microsoft Sans Serif"/>
              </a:rPr>
              <a:t> </a:t>
            </a:r>
            <a:r>
              <a:rPr sz="4200" spc="-10" dirty="0">
                <a:latin typeface="Microsoft Sans Serif"/>
                <a:cs typeface="Microsoft Sans Serif"/>
              </a:rPr>
              <a:t>luyện</a:t>
            </a: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395"/>
              </a:spcBef>
            </a:pPr>
            <a:endParaRPr sz="4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3300" b="1" dirty="0">
                <a:latin typeface="Arial"/>
                <a:cs typeface="Arial"/>
              </a:rPr>
              <a:t>Y</a:t>
            </a:r>
            <a:r>
              <a:rPr sz="3300" b="1" spc="-20" dirty="0">
                <a:latin typeface="Arial"/>
                <a:cs typeface="Arial"/>
              </a:rPr>
              <a:t> </a:t>
            </a:r>
            <a:r>
              <a:rPr sz="3300" dirty="0">
                <a:latin typeface="Arial MT"/>
                <a:cs typeface="Arial MT"/>
              </a:rPr>
              <a:t>=</a:t>
            </a:r>
            <a:r>
              <a:rPr sz="3300" spc="-5" dirty="0">
                <a:latin typeface="Arial MT"/>
                <a:cs typeface="Arial MT"/>
              </a:rPr>
              <a:t> </a:t>
            </a:r>
            <a:r>
              <a:rPr sz="3300" i="1" dirty="0">
                <a:solidFill>
                  <a:srgbClr val="006FC0"/>
                </a:solidFill>
                <a:latin typeface="Arial"/>
                <a:cs typeface="Arial"/>
              </a:rPr>
              <a:t>f(</a:t>
            </a:r>
            <a:r>
              <a:rPr sz="3300" b="1" dirty="0">
                <a:latin typeface="Arial"/>
                <a:cs typeface="Arial"/>
              </a:rPr>
              <a:t>X</a:t>
            </a:r>
            <a:r>
              <a:rPr sz="3300" i="1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r>
              <a:rPr sz="3300" i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300" dirty="0">
                <a:latin typeface="Arial MT"/>
                <a:cs typeface="Arial MT"/>
              </a:rPr>
              <a:t>=</a:t>
            </a:r>
            <a:r>
              <a:rPr sz="3300" spc="-20" dirty="0">
                <a:latin typeface="Arial MT"/>
                <a:cs typeface="Arial MT"/>
              </a:rPr>
              <a:t> </a:t>
            </a:r>
            <a:r>
              <a:rPr sz="3300" i="1" dirty="0">
                <a:solidFill>
                  <a:srgbClr val="006FC0"/>
                </a:solidFill>
                <a:latin typeface="Arial"/>
                <a:cs typeface="Arial"/>
              </a:rPr>
              <a:t>α</a:t>
            </a:r>
            <a:r>
              <a:rPr sz="3300" i="1" spc="-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300" dirty="0">
                <a:latin typeface="Arial MT"/>
                <a:cs typeface="Arial MT"/>
              </a:rPr>
              <a:t>* </a:t>
            </a:r>
            <a:r>
              <a:rPr sz="3300" b="1" dirty="0">
                <a:latin typeface="Arial"/>
                <a:cs typeface="Arial"/>
              </a:rPr>
              <a:t>X</a:t>
            </a:r>
            <a:r>
              <a:rPr sz="3300" b="1" spc="-20" dirty="0">
                <a:latin typeface="Arial"/>
                <a:cs typeface="Arial"/>
              </a:rPr>
              <a:t> </a:t>
            </a:r>
            <a:r>
              <a:rPr sz="3300" dirty="0">
                <a:latin typeface="Arial MT"/>
                <a:cs typeface="Arial MT"/>
              </a:rPr>
              <a:t>+</a:t>
            </a:r>
            <a:r>
              <a:rPr sz="3300" spc="-5" dirty="0">
                <a:latin typeface="Arial MT"/>
                <a:cs typeface="Arial MT"/>
              </a:rPr>
              <a:t> </a:t>
            </a:r>
            <a:r>
              <a:rPr sz="3300" i="1" spc="-50" dirty="0">
                <a:solidFill>
                  <a:srgbClr val="006FC0"/>
                </a:solidFill>
                <a:latin typeface="Arial"/>
                <a:cs typeface="Arial"/>
              </a:rPr>
              <a:t>β</a:t>
            </a:r>
            <a:endParaRPr sz="3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29083" y="4884956"/>
            <a:ext cx="1265555" cy="433705"/>
          </a:xfrm>
          <a:custGeom>
            <a:avLst/>
            <a:gdLst/>
            <a:ahLst/>
            <a:cxnLst/>
            <a:rect l="l" t="t" r="r" b="b"/>
            <a:pathLst>
              <a:path w="1265554" h="433704">
                <a:moveTo>
                  <a:pt x="173442" y="402467"/>
                </a:moveTo>
                <a:lnTo>
                  <a:pt x="171820" y="402791"/>
                </a:lnTo>
                <a:lnTo>
                  <a:pt x="170492" y="402883"/>
                </a:lnTo>
                <a:lnTo>
                  <a:pt x="169870" y="402697"/>
                </a:lnTo>
                <a:lnTo>
                  <a:pt x="164695" y="400970"/>
                </a:lnTo>
                <a:lnTo>
                  <a:pt x="160066" y="395293"/>
                </a:lnTo>
                <a:lnTo>
                  <a:pt x="152912" y="387673"/>
                </a:lnTo>
                <a:lnTo>
                  <a:pt x="124706" y="344096"/>
                </a:lnTo>
                <a:lnTo>
                  <a:pt x="108296" y="307382"/>
                </a:lnTo>
                <a:lnTo>
                  <a:pt x="107034" y="304361"/>
                </a:lnTo>
                <a:lnTo>
                  <a:pt x="87532" y="264062"/>
                </a:lnTo>
                <a:lnTo>
                  <a:pt x="65485" y="222074"/>
                </a:lnTo>
                <a:lnTo>
                  <a:pt x="43344" y="178943"/>
                </a:lnTo>
                <a:lnTo>
                  <a:pt x="23559" y="135217"/>
                </a:lnTo>
                <a:lnTo>
                  <a:pt x="16658" y="116712"/>
                </a:lnTo>
                <a:lnTo>
                  <a:pt x="15557" y="113719"/>
                </a:lnTo>
                <a:lnTo>
                  <a:pt x="9127" y="93036"/>
                </a:lnTo>
                <a:lnTo>
                  <a:pt x="9036" y="92746"/>
                </a:lnTo>
                <a:lnTo>
                  <a:pt x="3967" y="71619"/>
                </a:lnTo>
                <a:lnTo>
                  <a:pt x="626" y="50641"/>
                </a:lnTo>
                <a:lnTo>
                  <a:pt x="0" y="45260"/>
                </a:lnTo>
                <a:lnTo>
                  <a:pt x="26" y="38378"/>
                </a:lnTo>
                <a:lnTo>
                  <a:pt x="21563" y="5936"/>
                </a:lnTo>
                <a:lnTo>
                  <a:pt x="39925" y="0"/>
                </a:lnTo>
                <a:lnTo>
                  <a:pt x="51668" y="40"/>
                </a:lnTo>
                <a:lnTo>
                  <a:pt x="64401" y="2049"/>
                </a:lnTo>
                <a:lnTo>
                  <a:pt x="75953" y="4772"/>
                </a:lnTo>
                <a:lnTo>
                  <a:pt x="84158" y="6955"/>
                </a:lnTo>
                <a:lnTo>
                  <a:pt x="109389" y="13212"/>
                </a:lnTo>
                <a:lnTo>
                  <a:pt x="134641" y="19063"/>
                </a:lnTo>
                <a:lnTo>
                  <a:pt x="159898" y="24598"/>
                </a:lnTo>
                <a:lnTo>
                  <a:pt x="174738" y="27718"/>
                </a:lnTo>
                <a:lnTo>
                  <a:pt x="71007" y="68630"/>
                </a:lnTo>
                <a:lnTo>
                  <a:pt x="72408" y="74070"/>
                </a:lnTo>
                <a:lnTo>
                  <a:pt x="59774" y="79053"/>
                </a:lnTo>
                <a:lnTo>
                  <a:pt x="55138" y="83172"/>
                </a:lnTo>
                <a:lnTo>
                  <a:pt x="55067" y="86537"/>
                </a:lnTo>
                <a:lnTo>
                  <a:pt x="57193" y="88570"/>
                </a:lnTo>
                <a:lnTo>
                  <a:pt x="88988" y="121427"/>
                </a:lnTo>
                <a:lnTo>
                  <a:pt x="102402" y="152553"/>
                </a:lnTo>
                <a:lnTo>
                  <a:pt x="103561" y="155193"/>
                </a:lnTo>
                <a:lnTo>
                  <a:pt x="124101" y="197036"/>
                </a:lnTo>
                <a:lnTo>
                  <a:pt x="145462" y="239610"/>
                </a:lnTo>
                <a:lnTo>
                  <a:pt x="164160" y="280187"/>
                </a:lnTo>
                <a:lnTo>
                  <a:pt x="197118" y="355635"/>
                </a:lnTo>
                <a:lnTo>
                  <a:pt x="197777" y="357144"/>
                </a:lnTo>
                <a:lnTo>
                  <a:pt x="198564" y="358945"/>
                </a:lnTo>
                <a:lnTo>
                  <a:pt x="200815" y="372709"/>
                </a:lnTo>
                <a:lnTo>
                  <a:pt x="196690" y="385921"/>
                </a:lnTo>
                <a:lnTo>
                  <a:pt x="187221" y="396526"/>
                </a:lnTo>
                <a:lnTo>
                  <a:pt x="173442" y="402467"/>
                </a:lnTo>
                <a:close/>
              </a:path>
              <a:path w="1265554" h="433704">
                <a:moveTo>
                  <a:pt x="429461" y="100321"/>
                </a:moveTo>
                <a:lnTo>
                  <a:pt x="422077" y="99930"/>
                </a:lnTo>
                <a:lnTo>
                  <a:pt x="375825" y="102189"/>
                </a:lnTo>
                <a:lnTo>
                  <a:pt x="330125" y="103454"/>
                </a:lnTo>
                <a:lnTo>
                  <a:pt x="284835" y="103064"/>
                </a:lnTo>
                <a:lnTo>
                  <a:pt x="239812" y="100356"/>
                </a:lnTo>
                <a:lnTo>
                  <a:pt x="197338" y="95121"/>
                </a:lnTo>
                <a:lnTo>
                  <a:pt x="155190" y="87686"/>
                </a:lnTo>
                <a:lnTo>
                  <a:pt x="113152" y="78654"/>
                </a:lnTo>
                <a:lnTo>
                  <a:pt x="71007" y="68630"/>
                </a:lnTo>
                <a:lnTo>
                  <a:pt x="174738" y="27718"/>
                </a:lnTo>
                <a:lnTo>
                  <a:pt x="185143" y="29906"/>
                </a:lnTo>
                <a:lnTo>
                  <a:pt x="208914" y="34608"/>
                </a:lnTo>
                <a:lnTo>
                  <a:pt x="280324" y="48041"/>
                </a:lnTo>
                <a:lnTo>
                  <a:pt x="351909" y="62464"/>
                </a:lnTo>
                <a:lnTo>
                  <a:pt x="388086" y="69275"/>
                </a:lnTo>
                <a:lnTo>
                  <a:pt x="424979" y="75231"/>
                </a:lnTo>
                <a:lnTo>
                  <a:pt x="432244" y="75503"/>
                </a:lnTo>
                <a:lnTo>
                  <a:pt x="437477" y="81357"/>
                </a:lnTo>
                <a:lnTo>
                  <a:pt x="435881" y="94951"/>
                </a:lnTo>
                <a:lnTo>
                  <a:pt x="429461" y="100321"/>
                </a:lnTo>
                <a:close/>
              </a:path>
              <a:path w="1265554" h="433704">
                <a:moveTo>
                  <a:pt x="76865" y="89539"/>
                </a:moveTo>
                <a:lnTo>
                  <a:pt x="65471" y="80857"/>
                </a:lnTo>
                <a:lnTo>
                  <a:pt x="63345" y="78823"/>
                </a:lnTo>
                <a:lnTo>
                  <a:pt x="59774" y="79053"/>
                </a:lnTo>
                <a:lnTo>
                  <a:pt x="72408" y="74070"/>
                </a:lnTo>
                <a:lnTo>
                  <a:pt x="73724" y="79179"/>
                </a:lnTo>
                <a:lnTo>
                  <a:pt x="76865" y="89539"/>
                </a:lnTo>
                <a:close/>
              </a:path>
              <a:path w="1265554" h="433704">
                <a:moveTo>
                  <a:pt x="1231233" y="393672"/>
                </a:moveTo>
                <a:lnTo>
                  <a:pt x="1178218" y="410585"/>
                </a:lnTo>
                <a:lnTo>
                  <a:pt x="1130591" y="419843"/>
                </a:lnTo>
                <a:lnTo>
                  <a:pt x="1059605" y="428769"/>
                </a:lnTo>
                <a:lnTo>
                  <a:pt x="971032" y="433472"/>
                </a:lnTo>
                <a:lnTo>
                  <a:pt x="918201" y="433501"/>
                </a:lnTo>
                <a:lnTo>
                  <a:pt x="865622" y="431949"/>
                </a:lnTo>
                <a:lnTo>
                  <a:pt x="813433" y="429223"/>
                </a:lnTo>
                <a:lnTo>
                  <a:pt x="758492" y="424515"/>
                </a:lnTo>
                <a:lnTo>
                  <a:pt x="704065" y="417961"/>
                </a:lnTo>
                <a:lnTo>
                  <a:pt x="650301" y="409303"/>
                </a:lnTo>
                <a:lnTo>
                  <a:pt x="597346" y="398285"/>
                </a:lnTo>
                <a:lnTo>
                  <a:pt x="544771" y="384623"/>
                </a:lnTo>
                <a:lnTo>
                  <a:pt x="493193" y="368695"/>
                </a:lnTo>
                <a:lnTo>
                  <a:pt x="442664" y="350541"/>
                </a:lnTo>
                <a:lnTo>
                  <a:pt x="393240" y="330203"/>
                </a:lnTo>
                <a:lnTo>
                  <a:pt x="335615" y="302781"/>
                </a:lnTo>
                <a:lnTo>
                  <a:pt x="280150" y="271955"/>
                </a:lnTo>
                <a:lnTo>
                  <a:pt x="239499" y="245914"/>
                </a:lnTo>
                <a:lnTo>
                  <a:pt x="200285" y="217988"/>
                </a:lnTo>
                <a:lnTo>
                  <a:pt x="162478" y="188233"/>
                </a:lnTo>
                <a:lnTo>
                  <a:pt x="126048" y="156707"/>
                </a:lnTo>
                <a:lnTo>
                  <a:pt x="90963" y="123467"/>
                </a:lnTo>
                <a:lnTo>
                  <a:pt x="76865" y="89539"/>
                </a:lnTo>
                <a:lnTo>
                  <a:pt x="103404" y="109764"/>
                </a:lnTo>
                <a:lnTo>
                  <a:pt x="142470" y="136750"/>
                </a:lnTo>
                <a:lnTo>
                  <a:pt x="182594" y="161961"/>
                </a:lnTo>
                <a:lnTo>
                  <a:pt x="223699" y="185542"/>
                </a:lnTo>
                <a:lnTo>
                  <a:pt x="265710" y="207640"/>
                </a:lnTo>
                <a:lnTo>
                  <a:pt x="308549" y="228401"/>
                </a:lnTo>
                <a:lnTo>
                  <a:pt x="364492" y="253217"/>
                </a:lnTo>
                <a:lnTo>
                  <a:pt x="421307" y="275858"/>
                </a:lnTo>
                <a:lnTo>
                  <a:pt x="469415" y="292822"/>
                </a:lnTo>
                <a:lnTo>
                  <a:pt x="518293" y="308054"/>
                </a:lnTo>
                <a:lnTo>
                  <a:pt x="567902" y="321641"/>
                </a:lnTo>
                <a:lnTo>
                  <a:pt x="618202" y="333670"/>
                </a:lnTo>
                <a:lnTo>
                  <a:pt x="668563" y="344272"/>
                </a:lnTo>
                <a:lnTo>
                  <a:pt x="719543" y="353462"/>
                </a:lnTo>
                <a:lnTo>
                  <a:pt x="771111" y="360990"/>
                </a:lnTo>
                <a:lnTo>
                  <a:pt x="823236" y="366611"/>
                </a:lnTo>
                <a:lnTo>
                  <a:pt x="864971" y="370382"/>
                </a:lnTo>
                <a:lnTo>
                  <a:pt x="906968" y="373386"/>
                </a:lnTo>
                <a:lnTo>
                  <a:pt x="949180" y="375461"/>
                </a:lnTo>
                <a:lnTo>
                  <a:pt x="991564" y="376446"/>
                </a:lnTo>
                <a:lnTo>
                  <a:pt x="1033610" y="376197"/>
                </a:lnTo>
                <a:lnTo>
                  <a:pt x="1075605" y="374563"/>
                </a:lnTo>
                <a:lnTo>
                  <a:pt x="1117505" y="371246"/>
                </a:lnTo>
                <a:lnTo>
                  <a:pt x="1159266" y="365946"/>
                </a:lnTo>
                <a:lnTo>
                  <a:pt x="1257091" y="354769"/>
                </a:lnTo>
                <a:lnTo>
                  <a:pt x="1261459" y="355204"/>
                </a:lnTo>
                <a:lnTo>
                  <a:pt x="1263804" y="355209"/>
                </a:lnTo>
                <a:lnTo>
                  <a:pt x="1264132" y="357055"/>
                </a:lnTo>
                <a:lnTo>
                  <a:pt x="1265175" y="363798"/>
                </a:lnTo>
                <a:lnTo>
                  <a:pt x="1264242" y="369860"/>
                </a:lnTo>
                <a:lnTo>
                  <a:pt x="1253607" y="379880"/>
                </a:lnTo>
                <a:lnTo>
                  <a:pt x="1231233" y="393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0" dirty="0">
                <a:latin typeface="Microsoft Sans Serif"/>
                <a:cs typeface="Microsoft Sans Serif"/>
              </a:rPr>
              <a:t>Sử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dụng</a:t>
            </a:r>
            <a:r>
              <a:rPr spc="15" dirty="0">
                <a:latin typeface="Microsoft Sans Serif"/>
                <a:cs typeface="Microsoft Sans Serif"/>
              </a:rPr>
              <a:t> </a:t>
            </a:r>
            <a:r>
              <a:rPr spc="-10" dirty="0"/>
              <a:t>scikit-</a:t>
            </a:r>
            <a:r>
              <a:rPr dirty="0"/>
              <a:t>learn</a:t>
            </a:r>
            <a:r>
              <a:rPr spc="-70" dirty="0"/>
              <a:t> </a:t>
            </a:r>
            <a:r>
              <a:rPr dirty="0"/>
              <a:t>trong</a:t>
            </a:r>
            <a:r>
              <a:rPr spc="-70" dirty="0"/>
              <a:t> </a:t>
            </a:r>
            <a:r>
              <a:rPr dirty="0">
                <a:latin typeface="Microsoft Sans Serif"/>
                <a:cs typeface="Microsoft Sans Serif"/>
              </a:rPr>
              <a:t>Học</a:t>
            </a:r>
            <a:r>
              <a:rPr spc="10" dirty="0">
                <a:latin typeface="Microsoft Sans Serif"/>
                <a:cs typeface="Microsoft Sans Serif"/>
              </a:rPr>
              <a:t> </a:t>
            </a:r>
            <a:r>
              <a:rPr spc="-25" dirty="0"/>
              <a:t>máy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871931"/>
            <a:ext cx="13341350" cy="1956435"/>
          </a:xfrm>
          <a:prstGeom prst="rect">
            <a:avLst/>
          </a:prstGeom>
        </p:spPr>
        <p:txBody>
          <a:bodyPr vert="horz" wrap="square" lIns="0" tIns="337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r>
              <a:rPr sz="4200" spc="-25" dirty="0">
                <a:latin typeface="Arial MT"/>
                <a:cs typeface="Arial MT"/>
              </a:rPr>
              <a:t>:</a:t>
            </a:r>
            <a:endParaRPr sz="42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  <a:spcBef>
                <a:spcPts val="2560"/>
              </a:spcBef>
            </a:pPr>
            <a:r>
              <a:rPr sz="4200" spc="204" dirty="0">
                <a:latin typeface="Microsoft Sans Serif"/>
                <a:cs typeface="Microsoft Sans Serif"/>
              </a:rPr>
              <a:t>Bước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3:</a:t>
            </a:r>
            <a:r>
              <a:rPr sz="4200" spc="-155" dirty="0">
                <a:latin typeface="Arial MT"/>
                <a:cs typeface="Arial MT"/>
              </a:rPr>
              <a:t> </a:t>
            </a:r>
            <a:r>
              <a:rPr sz="4200" spc="65" dirty="0">
                <a:latin typeface="Microsoft Sans Serif"/>
                <a:cs typeface="Microsoft Sans Serif"/>
              </a:rPr>
              <a:t>Trực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quan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hóa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kết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quả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để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đánh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giá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mô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spc="-20" dirty="0">
                <a:latin typeface="Arial MT"/>
                <a:cs typeface="Arial MT"/>
              </a:rPr>
              <a:t>hình</a:t>
            </a:r>
            <a:endParaRPr sz="4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860" y="5020055"/>
            <a:ext cx="6292595" cy="25146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86619" y="4002451"/>
            <a:ext cx="6467970" cy="512283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466718" y="6281692"/>
            <a:ext cx="1118870" cy="498475"/>
          </a:xfrm>
          <a:custGeom>
            <a:avLst/>
            <a:gdLst/>
            <a:ahLst/>
            <a:cxnLst/>
            <a:rect l="l" t="t" r="r" b="b"/>
            <a:pathLst>
              <a:path w="1118870" h="498475">
                <a:moveTo>
                  <a:pt x="0" y="0"/>
                </a:moveTo>
                <a:lnTo>
                  <a:pt x="22201" y="43999"/>
                </a:lnTo>
                <a:lnTo>
                  <a:pt x="49262" y="86082"/>
                </a:lnTo>
                <a:lnTo>
                  <a:pt x="80933" y="126052"/>
                </a:lnTo>
                <a:lnTo>
                  <a:pt x="116966" y="163714"/>
                </a:lnTo>
                <a:lnTo>
                  <a:pt x="157112" y="198872"/>
                </a:lnTo>
                <a:lnTo>
                  <a:pt x="201124" y="231330"/>
                </a:lnTo>
                <a:lnTo>
                  <a:pt x="240515" y="256144"/>
                </a:lnTo>
                <a:lnTo>
                  <a:pt x="282242" y="278839"/>
                </a:lnTo>
                <a:lnTo>
                  <a:pt x="326156" y="299305"/>
                </a:lnTo>
                <a:lnTo>
                  <a:pt x="372108" y="317435"/>
                </a:lnTo>
                <a:lnTo>
                  <a:pt x="419946" y="333121"/>
                </a:lnTo>
                <a:lnTo>
                  <a:pt x="469522" y="346255"/>
                </a:lnTo>
                <a:lnTo>
                  <a:pt x="520685" y="356728"/>
                </a:lnTo>
                <a:lnTo>
                  <a:pt x="573285" y="364432"/>
                </a:lnTo>
                <a:lnTo>
                  <a:pt x="634961" y="370369"/>
                </a:lnTo>
                <a:lnTo>
                  <a:pt x="634164" y="498155"/>
                </a:lnTo>
                <a:lnTo>
                  <a:pt x="1118657" y="270407"/>
                </a:lnTo>
                <a:lnTo>
                  <a:pt x="636616" y="56357"/>
                </a:lnTo>
                <a:lnTo>
                  <a:pt x="635758" y="189382"/>
                </a:lnTo>
                <a:lnTo>
                  <a:pt x="605029" y="193498"/>
                </a:lnTo>
                <a:lnTo>
                  <a:pt x="573786" y="196479"/>
                </a:lnTo>
                <a:lnTo>
                  <a:pt x="542069" y="198294"/>
                </a:lnTo>
                <a:lnTo>
                  <a:pt x="509916" y="198906"/>
                </a:lnTo>
                <a:lnTo>
                  <a:pt x="480747" y="198384"/>
                </a:lnTo>
                <a:lnTo>
                  <a:pt x="423485" y="194347"/>
                </a:lnTo>
                <a:lnTo>
                  <a:pt x="338838" y="180986"/>
                </a:lnTo>
                <a:lnTo>
                  <a:pt x="284378" y="167303"/>
                </a:lnTo>
                <a:lnTo>
                  <a:pt x="232311" y="150070"/>
                </a:lnTo>
                <a:lnTo>
                  <a:pt x="182900" y="129480"/>
                </a:lnTo>
                <a:lnTo>
                  <a:pt x="136406" y="105728"/>
                </a:lnTo>
                <a:lnTo>
                  <a:pt x="93091" y="79008"/>
                </a:lnTo>
                <a:lnTo>
                  <a:pt x="53216" y="49514"/>
                </a:lnTo>
                <a:lnTo>
                  <a:pt x="5979" y="6939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0" dirty="0">
                <a:latin typeface="Microsoft Sans Serif"/>
                <a:cs typeface="Microsoft Sans Serif"/>
              </a:rPr>
              <a:t>Sử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dụng</a:t>
            </a:r>
            <a:r>
              <a:rPr spc="15" dirty="0">
                <a:latin typeface="Microsoft Sans Serif"/>
                <a:cs typeface="Microsoft Sans Serif"/>
              </a:rPr>
              <a:t> </a:t>
            </a:r>
            <a:r>
              <a:rPr spc="-10" dirty="0"/>
              <a:t>scikit-</a:t>
            </a:r>
            <a:r>
              <a:rPr dirty="0"/>
              <a:t>learn</a:t>
            </a:r>
            <a:r>
              <a:rPr spc="-70" dirty="0"/>
              <a:t> </a:t>
            </a:r>
            <a:r>
              <a:rPr dirty="0"/>
              <a:t>trong</a:t>
            </a:r>
            <a:r>
              <a:rPr spc="-70" dirty="0"/>
              <a:t> </a:t>
            </a:r>
            <a:r>
              <a:rPr dirty="0">
                <a:latin typeface="Microsoft Sans Serif"/>
                <a:cs typeface="Microsoft Sans Serif"/>
              </a:rPr>
              <a:t>Học</a:t>
            </a:r>
            <a:r>
              <a:rPr spc="10" dirty="0">
                <a:latin typeface="Microsoft Sans Serif"/>
                <a:cs typeface="Microsoft Sans Serif"/>
              </a:rPr>
              <a:t> </a:t>
            </a:r>
            <a:r>
              <a:rPr spc="-25" dirty="0"/>
              <a:t>máy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871931"/>
            <a:ext cx="11575415" cy="1956435"/>
          </a:xfrm>
          <a:prstGeom prst="rect">
            <a:avLst/>
          </a:prstGeom>
        </p:spPr>
        <p:txBody>
          <a:bodyPr vert="horz" wrap="square" lIns="0" tIns="337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r>
              <a:rPr sz="4200" spc="-25" dirty="0">
                <a:latin typeface="Arial MT"/>
                <a:cs typeface="Arial MT"/>
              </a:rPr>
              <a:t>:</a:t>
            </a:r>
            <a:endParaRPr sz="42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  <a:spcBef>
                <a:spcPts val="2560"/>
              </a:spcBef>
            </a:pPr>
            <a:r>
              <a:rPr sz="4200" dirty="0">
                <a:latin typeface="Microsoft Sans Serif"/>
                <a:cs typeface="Microsoft Sans Serif"/>
              </a:rPr>
              <a:t>Nếu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không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spc="210" dirty="0">
                <a:latin typeface="Microsoft Sans Serif"/>
                <a:cs typeface="Microsoft Sans Serif"/>
              </a:rPr>
              <a:t>sử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dụng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spc="145" dirty="0">
                <a:latin typeface="Microsoft Sans Serif"/>
                <a:cs typeface="Microsoft Sans Serif"/>
              </a:rPr>
              <a:t>thư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viện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sklearn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thì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spc="-20" dirty="0">
                <a:latin typeface="Arial MT"/>
                <a:cs typeface="Arial MT"/>
              </a:rPr>
              <a:t>sao?</a:t>
            </a:r>
            <a:endParaRPr sz="4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7455" y="4431791"/>
            <a:ext cx="5571744" cy="270170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90531" y="4381500"/>
            <a:ext cx="5268468" cy="33497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364860" y="7843773"/>
            <a:ext cx="36220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6405" marR="5080" indent="-43434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Microsoft Sans Serif"/>
                <a:cs typeface="Microsoft Sans Serif"/>
              </a:rPr>
              <a:t>Giải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85" dirty="0">
                <a:latin typeface="Microsoft Sans Serif"/>
                <a:cs typeface="Microsoft Sans Serif"/>
              </a:rPr>
              <a:t>phương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trình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theo </a:t>
            </a:r>
            <a:r>
              <a:rPr sz="2800" dirty="0">
                <a:latin typeface="Microsoft Sans Serif"/>
                <a:cs typeface="Microsoft Sans Serif"/>
              </a:rPr>
              <a:t>đạo</a:t>
            </a:r>
            <a:r>
              <a:rPr sz="2800" spc="-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hàm của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i="1" spc="-20" dirty="0">
                <a:solidFill>
                  <a:srgbClr val="006FC0"/>
                </a:solidFill>
                <a:latin typeface="Arial"/>
                <a:cs typeface="Arial"/>
              </a:rPr>
              <a:t>f(</a:t>
            </a:r>
            <a:r>
              <a:rPr sz="2800" b="1" spc="-20" dirty="0">
                <a:latin typeface="Arial"/>
                <a:cs typeface="Arial"/>
              </a:rPr>
              <a:t>X</a:t>
            </a:r>
            <a:r>
              <a:rPr sz="2800" i="1" spc="-20" dirty="0">
                <a:solidFill>
                  <a:srgbClr val="006FC0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68811" y="7382003"/>
            <a:ext cx="1073150" cy="805815"/>
          </a:xfrm>
          <a:custGeom>
            <a:avLst/>
            <a:gdLst/>
            <a:ahLst/>
            <a:cxnLst/>
            <a:rect l="l" t="t" r="r" b="b"/>
            <a:pathLst>
              <a:path w="1073150" h="805815">
                <a:moveTo>
                  <a:pt x="41372" y="425172"/>
                </a:moveTo>
                <a:lnTo>
                  <a:pt x="31562" y="413586"/>
                </a:lnTo>
                <a:lnTo>
                  <a:pt x="27704" y="403868"/>
                </a:lnTo>
                <a:lnTo>
                  <a:pt x="17455" y="352958"/>
                </a:lnTo>
                <a:lnTo>
                  <a:pt x="15659" y="312766"/>
                </a:lnTo>
                <a:lnTo>
                  <a:pt x="15593" y="309491"/>
                </a:lnTo>
                <a:lnTo>
                  <a:pt x="12237" y="264828"/>
                </a:lnTo>
                <a:lnTo>
                  <a:pt x="7134" y="217657"/>
                </a:lnTo>
                <a:lnTo>
                  <a:pt x="2361" y="169389"/>
                </a:lnTo>
                <a:lnTo>
                  <a:pt x="0" y="121432"/>
                </a:lnTo>
                <a:lnTo>
                  <a:pt x="369" y="101677"/>
                </a:lnTo>
                <a:lnTo>
                  <a:pt x="443" y="98487"/>
                </a:lnTo>
                <a:lnTo>
                  <a:pt x="5106" y="55052"/>
                </a:lnTo>
                <a:lnTo>
                  <a:pt x="17307" y="17399"/>
                </a:lnTo>
                <a:lnTo>
                  <a:pt x="54914" y="0"/>
                </a:lnTo>
                <a:lnTo>
                  <a:pt x="64820" y="1595"/>
                </a:lnTo>
                <a:lnTo>
                  <a:pt x="75727" y="5943"/>
                </a:lnTo>
                <a:lnTo>
                  <a:pt x="86832" y="12487"/>
                </a:lnTo>
                <a:lnTo>
                  <a:pt x="96578" y="19262"/>
                </a:lnTo>
                <a:lnTo>
                  <a:pt x="103408" y="24305"/>
                </a:lnTo>
                <a:lnTo>
                  <a:pt x="124580" y="39389"/>
                </a:lnTo>
                <a:lnTo>
                  <a:pt x="145920" y="54104"/>
                </a:lnTo>
                <a:lnTo>
                  <a:pt x="167380" y="68526"/>
                </a:lnTo>
                <a:lnTo>
                  <a:pt x="180038" y="76878"/>
                </a:lnTo>
                <a:lnTo>
                  <a:pt x="68554" y="76878"/>
                </a:lnTo>
                <a:lnTo>
                  <a:pt x="67862" y="82455"/>
                </a:lnTo>
                <a:lnTo>
                  <a:pt x="54283" y="82455"/>
                </a:lnTo>
                <a:lnTo>
                  <a:pt x="48461" y="84587"/>
                </a:lnTo>
                <a:lnTo>
                  <a:pt x="47160" y="87692"/>
                </a:lnTo>
                <a:lnTo>
                  <a:pt x="48391" y="90364"/>
                </a:lnTo>
                <a:lnTo>
                  <a:pt x="65912" y="132614"/>
                </a:lnTo>
                <a:lnTo>
                  <a:pt x="66970" y="166507"/>
                </a:lnTo>
                <a:lnTo>
                  <a:pt x="67079" y="169389"/>
                </a:lnTo>
                <a:lnTo>
                  <a:pt x="70835" y="215871"/>
                </a:lnTo>
                <a:lnTo>
                  <a:pt x="75086" y="263335"/>
                </a:lnTo>
                <a:lnTo>
                  <a:pt x="77593" y="307962"/>
                </a:lnTo>
                <a:lnTo>
                  <a:pt x="80571" y="390277"/>
                </a:lnTo>
                <a:lnTo>
                  <a:pt x="80630" y="391924"/>
                </a:lnTo>
                <a:lnTo>
                  <a:pt x="80701" y="393888"/>
                </a:lnTo>
                <a:lnTo>
                  <a:pt x="77746" y="407525"/>
                </a:lnTo>
                <a:lnTo>
                  <a:pt x="69063" y="418307"/>
                </a:lnTo>
                <a:lnTo>
                  <a:pt x="56366" y="424701"/>
                </a:lnTo>
                <a:lnTo>
                  <a:pt x="41372" y="425172"/>
                </a:lnTo>
                <a:close/>
              </a:path>
              <a:path w="1073150" h="805815">
                <a:moveTo>
                  <a:pt x="390317" y="237948"/>
                </a:moveTo>
                <a:lnTo>
                  <a:pt x="383593" y="234873"/>
                </a:lnTo>
                <a:lnTo>
                  <a:pt x="339747" y="219997"/>
                </a:lnTo>
                <a:lnTo>
                  <a:pt x="296778" y="204400"/>
                </a:lnTo>
                <a:lnTo>
                  <a:pt x="254798" y="187413"/>
                </a:lnTo>
                <a:lnTo>
                  <a:pt x="213917" y="168366"/>
                </a:lnTo>
                <a:lnTo>
                  <a:pt x="176334" y="147903"/>
                </a:lnTo>
                <a:lnTo>
                  <a:pt x="139861" y="125513"/>
                </a:lnTo>
                <a:lnTo>
                  <a:pt x="104075" y="101677"/>
                </a:lnTo>
                <a:lnTo>
                  <a:pt x="68554" y="76878"/>
                </a:lnTo>
                <a:lnTo>
                  <a:pt x="180038" y="76878"/>
                </a:lnTo>
                <a:lnTo>
                  <a:pt x="188913" y="82733"/>
                </a:lnTo>
                <a:lnTo>
                  <a:pt x="209296" y="95834"/>
                </a:lnTo>
                <a:lnTo>
                  <a:pt x="270785" y="134548"/>
                </a:lnTo>
                <a:lnTo>
                  <a:pt x="332074" y="174248"/>
                </a:lnTo>
                <a:lnTo>
                  <a:pt x="363222" y="193866"/>
                </a:lnTo>
                <a:lnTo>
                  <a:pt x="395351" y="212951"/>
                </a:lnTo>
                <a:lnTo>
                  <a:pt x="402008" y="215871"/>
                </a:lnTo>
                <a:lnTo>
                  <a:pt x="404728" y="223240"/>
                </a:lnTo>
                <a:lnTo>
                  <a:pt x="398257" y="235306"/>
                </a:lnTo>
                <a:lnTo>
                  <a:pt x="390317" y="237948"/>
                </a:lnTo>
                <a:close/>
              </a:path>
              <a:path w="1073150" h="805815">
                <a:moveTo>
                  <a:pt x="66332" y="98487"/>
                </a:moveTo>
                <a:lnTo>
                  <a:pt x="58920" y="86224"/>
                </a:lnTo>
                <a:lnTo>
                  <a:pt x="57689" y="83552"/>
                </a:lnTo>
                <a:lnTo>
                  <a:pt x="54283" y="82455"/>
                </a:lnTo>
                <a:lnTo>
                  <a:pt x="67862" y="82455"/>
                </a:lnTo>
                <a:lnTo>
                  <a:pt x="67212" y="87692"/>
                </a:lnTo>
                <a:lnTo>
                  <a:pt x="66332" y="98487"/>
                </a:lnTo>
                <a:close/>
              </a:path>
              <a:path w="1073150" h="805815">
                <a:moveTo>
                  <a:pt x="1028417" y="805265"/>
                </a:moveTo>
                <a:lnTo>
                  <a:pt x="972905" y="801546"/>
                </a:lnTo>
                <a:lnTo>
                  <a:pt x="925213" y="792680"/>
                </a:lnTo>
                <a:lnTo>
                  <a:pt x="855917" y="774930"/>
                </a:lnTo>
                <a:lnTo>
                  <a:pt x="771813" y="746795"/>
                </a:lnTo>
                <a:lnTo>
                  <a:pt x="722666" y="727430"/>
                </a:lnTo>
                <a:lnTo>
                  <a:pt x="674333" y="706686"/>
                </a:lnTo>
                <a:lnTo>
                  <a:pt x="626794" y="684991"/>
                </a:lnTo>
                <a:lnTo>
                  <a:pt x="577421" y="660443"/>
                </a:lnTo>
                <a:lnTo>
                  <a:pt x="529205" y="634365"/>
                </a:lnTo>
                <a:lnTo>
                  <a:pt x="482376" y="606573"/>
                </a:lnTo>
                <a:lnTo>
                  <a:pt x="437166" y="576880"/>
                </a:lnTo>
                <a:lnTo>
                  <a:pt x="393279" y="544867"/>
                </a:lnTo>
                <a:lnTo>
                  <a:pt x="351150" y="511111"/>
                </a:lnTo>
                <a:lnTo>
                  <a:pt x="310814" y="475668"/>
                </a:lnTo>
                <a:lnTo>
                  <a:pt x="272306" y="438597"/>
                </a:lnTo>
                <a:lnTo>
                  <a:pt x="228770" y="391924"/>
                </a:lnTo>
                <a:lnTo>
                  <a:pt x="188490" y="342876"/>
                </a:lnTo>
                <a:lnTo>
                  <a:pt x="160234" y="303719"/>
                </a:lnTo>
                <a:lnTo>
                  <a:pt x="134006" y="263335"/>
                </a:lnTo>
                <a:lnTo>
                  <a:pt x="109757" y="221765"/>
                </a:lnTo>
                <a:lnTo>
                  <a:pt x="87438" y="179052"/>
                </a:lnTo>
                <a:lnTo>
                  <a:pt x="67000" y="135238"/>
                </a:lnTo>
                <a:lnTo>
                  <a:pt x="65564" y="121432"/>
                </a:lnTo>
                <a:lnTo>
                  <a:pt x="65781" y="110084"/>
                </a:lnTo>
                <a:lnTo>
                  <a:pt x="66312" y="98743"/>
                </a:lnTo>
                <a:lnTo>
                  <a:pt x="66332" y="98487"/>
                </a:lnTo>
                <a:lnTo>
                  <a:pt x="83597" y="127052"/>
                </a:lnTo>
                <a:lnTo>
                  <a:pt x="110033" y="166507"/>
                </a:lnTo>
                <a:lnTo>
                  <a:pt x="138103" y="204698"/>
                </a:lnTo>
                <a:lnTo>
                  <a:pt x="167684" y="241732"/>
                </a:lnTo>
                <a:lnTo>
                  <a:pt x="198651" y="277719"/>
                </a:lnTo>
                <a:lnTo>
                  <a:pt x="230880" y="312766"/>
                </a:lnTo>
                <a:lnTo>
                  <a:pt x="273807" y="356396"/>
                </a:lnTo>
                <a:lnTo>
                  <a:pt x="318344" y="398322"/>
                </a:lnTo>
                <a:lnTo>
                  <a:pt x="356866" y="431770"/>
                </a:lnTo>
                <a:lnTo>
                  <a:pt x="396739" y="463887"/>
                </a:lnTo>
                <a:lnTo>
                  <a:pt x="437894" y="494742"/>
                </a:lnTo>
                <a:lnTo>
                  <a:pt x="480265" y="524400"/>
                </a:lnTo>
                <a:lnTo>
                  <a:pt x="523215" y="552753"/>
                </a:lnTo>
                <a:lnTo>
                  <a:pt x="567259" y="580018"/>
                </a:lnTo>
                <a:lnTo>
                  <a:pt x="612459" y="605954"/>
                </a:lnTo>
                <a:lnTo>
                  <a:pt x="658877" y="630318"/>
                </a:lnTo>
                <a:lnTo>
                  <a:pt x="696311" y="649147"/>
                </a:lnTo>
                <a:lnTo>
                  <a:pt x="734269" y="667359"/>
                </a:lnTo>
                <a:lnTo>
                  <a:pt x="772768" y="684785"/>
                </a:lnTo>
                <a:lnTo>
                  <a:pt x="811827" y="701259"/>
                </a:lnTo>
                <a:lnTo>
                  <a:pt x="851024" y="716461"/>
                </a:lnTo>
                <a:lnTo>
                  <a:pt x="890681" y="730355"/>
                </a:lnTo>
                <a:lnTo>
                  <a:pt x="930868" y="742647"/>
                </a:lnTo>
                <a:lnTo>
                  <a:pt x="971652" y="753044"/>
                </a:lnTo>
                <a:lnTo>
                  <a:pt x="1066737" y="778550"/>
                </a:lnTo>
                <a:lnTo>
                  <a:pt x="1070639" y="780558"/>
                </a:lnTo>
                <a:lnTo>
                  <a:pt x="1072819" y="781423"/>
                </a:lnTo>
                <a:lnTo>
                  <a:pt x="1072447" y="783262"/>
                </a:lnTo>
                <a:lnTo>
                  <a:pt x="1070943" y="789920"/>
                </a:lnTo>
                <a:lnTo>
                  <a:pt x="1067852" y="795219"/>
                </a:lnTo>
                <a:lnTo>
                  <a:pt x="1054285" y="800642"/>
                </a:lnTo>
                <a:lnTo>
                  <a:pt x="1028417" y="805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4852" y="3857371"/>
            <a:ext cx="12258040" cy="236537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441959" marR="5080" indent="-429895">
              <a:lnSpc>
                <a:spcPts val="8700"/>
              </a:lnSpc>
              <a:spcBef>
                <a:spcPts val="1220"/>
              </a:spcBef>
              <a:tabLst>
                <a:tab pos="5555615" algn="l"/>
                <a:tab pos="6927850" algn="l"/>
              </a:tabLst>
            </a:pPr>
            <a:r>
              <a:rPr sz="8100" spc="-835" dirty="0"/>
              <a:t>T</a:t>
            </a:r>
            <a:r>
              <a:rPr sz="8100" spc="80" dirty="0"/>
              <a:t>ensorFlo</a:t>
            </a:r>
            <a:r>
              <a:rPr sz="8100" spc="85" dirty="0"/>
              <a:t>w</a:t>
            </a:r>
            <a:r>
              <a:rPr sz="8100" dirty="0"/>
              <a:t>	</a:t>
            </a:r>
            <a:r>
              <a:rPr sz="8100" spc="-25" dirty="0"/>
              <a:t>và</a:t>
            </a:r>
            <a:r>
              <a:rPr sz="8100" dirty="0"/>
              <a:t>	Keras </a:t>
            </a:r>
            <a:r>
              <a:rPr sz="8100" spc="-10" dirty="0"/>
              <a:t>trong </a:t>
            </a:r>
            <a:r>
              <a:rPr sz="8100" dirty="0">
                <a:latin typeface="Microsoft Sans Serif"/>
                <a:cs typeface="Microsoft Sans Serif"/>
              </a:rPr>
              <a:t>thiết</a:t>
            </a:r>
            <a:r>
              <a:rPr sz="8100" spc="60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kế</a:t>
            </a:r>
            <a:r>
              <a:rPr sz="8100" spc="60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mô</a:t>
            </a:r>
            <a:r>
              <a:rPr sz="8100" spc="25" dirty="0">
                <a:latin typeface="Microsoft Sans Serif"/>
                <a:cs typeface="Microsoft Sans Serif"/>
              </a:rPr>
              <a:t> </a:t>
            </a:r>
            <a:r>
              <a:rPr sz="8100" spc="70" dirty="0">
                <a:latin typeface="Microsoft Sans Serif"/>
                <a:cs typeface="Microsoft Sans Serif"/>
              </a:rPr>
              <a:t>hình</a:t>
            </a:r>
            <a:r>
              <a:rPr sz="8100" spc="60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Học</a:t>
            </a:r>
            <a:r>
              <a:rPr sz="8100" spc="60" dirty="0">
                <a:latin typeface="Microsoft Sans Serif"/>
                <a:cs typeface="Microsoft Sans Serif"/>
              </a:rPr>
              <a:t> </a:t>
            </a:r>
            <a:r>
              <a:rPr sz="8100" spc="-25" dirty="0">
                <a:latin typeface="Microsoft Sans Serif"/>
                <a:cs typeface="Microsoft Sans Serif"/>
              </a:rPr>
              <a:t>sâu</a:t>
            </a:r>
            <a:endParaRPr sz="81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Mục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dirty="0"/>
              <a:t>tiêu</a:t>
            </a:r>
            <a:r>
              <a:rPr spc="-105" dirty="0"/>
              <a:t> </a:t>
            </a:r>
            <a:r>
              <a:rPr dirty="0"/>
              <a:t>bài</a:t>
            </a:r>
            <a:r>
              <a:rPr spc="-95" dirty="0"/>
              <a:t> </a:t>
            </a:r>
            <a:r>
              <a:rPr spc="-25" dirty="0">
                <a:latin typeface="Microsoft Sans Serif"/>
                <a:cs typeface="Microsoft Sans Serif"/>
              </a:rPr>
              <a:t>học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5414" y="2197940"/>
            <a:ext cx="15144115" cy="4852035"/>
          </a:xfrm>
          <a:prstGeom prst="rect">
            <a:avLst/>
          </a:prstGeom>
        </p:spPr>
        <p:txBody>
          <a:bodyPr vert="horz" wrap="square" lIns="0" tIns="337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4200" dirty="0">
                <a:latin typeface="Arial MT"/>
                <a:cs typeface="Arial MT"/>
              </a:rPr>
              <a:t>Các</a:t>
            </a:r>
            <a:r>
              <a:rPr sz="4200" spc="-5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em</a:t>
            </a:r>
            <a:r>
              <a:rPr sz="4200" spc="-6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sẽ</a:t>
            </a:r>
            <a:r>
              <a:rPr sz="4200" spc="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học </a:t>
            </a:r>
            <a:r>
              <a:rPr sz="4200" spc="204" dirty="0">
                <a:latin typeface="Microsoft Sans Serif"/>
                <a:cs typeface="Microsoft Sans Serif"/>
              </a:rPr>
              <a:t>được</a:t>
            </a:r>
            <a:r>
              <a:rPr sz="4200" spc="-1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gì</a:t>
            </a:r>
            <a:r>
              <a:rPr sz="4200" spc="-6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sau</a:t>
            </a:r>
            <a:r>
              <a:rPr sz="4200" spc="-5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45" dirty="0">
                <a:latin typeface="Arial MT"/>
                <a:cs typeface="Arial MT"/>
              </a:rPr>
              <a:t> </a:t>
            </a:r>
            <a:r>
              <a:rPr sz="4200" spc="-10" dirty="0">
                <a:latin typeface="Microsoft Sans Serif"/>
                <a:cs typeface="Microsoft Sans Serif"/>
              </a:rPr>
              <a:t>giảng?</a:t>
            </a:r>
            <a:endParaRPr sz="4200">
              <a:latin typeface="Microsoft Sans Serif"/>
              <a:cs typeface="Microsoft Sans Serif"/>
            </a:endParaRPr>
          </a:p>
          <a:p>
            <a:pPr marL="1040765" indent="-570865">
              <a:lnSpc>
                <a:spcPct val="100000"/>
              </a:lnSpc>
              <a:spcBef>
                <a:spcPts val="2560"/>
              </a:spcBef>
              <a:buChar char="•"/>
              <a:tabLst>
                <a:tab pos="1040765" algn="l"/>
              </a:tabLst>
            </a:pPr>
            <a:r>
              <a:rPr sz="4200" dirty="0">
                <a:latin typeface="Microsoft Sans Serif"/>
                <a:cs typeface="Microsoft Sans Serif"/>
              </a:rPr>
              <a:t>Định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nghĩa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-10" dirty="0">
                <a:latin typeface="Arial MT"/>
                <a:cs typeface="Arial MT"/>
              </a:rPr>
              <a:t>framework?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Liên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hệ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spc="110" dirty="0">
                <a:latin typeface="Microsoft Sans Serif"/>
                <a:cs typeface="Microsoft Sans Serif"/>
              </a:rPr>
              <a:t>tới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spc="65" dirty="0">
                <a:latin typeface="Microsoft Sans Serif"/>
                <a:cs typeface="Microsoft Sans Serif"/>
              </a:rPr>
              <a:t>những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khái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niệm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-20" dirty="0">
                <a:latin typeface="Arial MT"/>
                <a:cs typeface="Arial MT"/>
              </a:rPr>
              <a:t>khác</a:t>
            </a:r>
            <a:endParaRPr sz="4200">
              <a:latin typeface="Arial MT"/>
              <a:cs typeface="Arial MT"/>
            </a:endParaRPr>
          </a:p>
          <a:p>
            <a:pPr marL="1040765" indent="-570865">
              <a:lnSpc>
                <a:spcPct val="100000"/>
              </a:lnSpc>
              <a:spcBef>
                <a:spcPts val="2565"/>
              </a:spcBef>
              <a:buFont typeface="Microsoft Sans Serif"/>
              <a:buChar char="•"/>
              <a:tabLst>
                <a:tab pos="1040765" algn="l"/>
              </a:tabLst>
            </a:pPr>
            <a:r>
              <a:rPr sz="4200" dirty="0">
                <a:latin typeface="Arial MT"/>
                <a:cs typeface="Arial MT"/>
              </a:rPr>
              <a:t>Nên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tiếp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cận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spc="210" dirty="0">
                <a:latin typeface="Microsoft Sans Serif"/>
                <a:cs typeface="Microsoft Sans Serif"/>
              </a:rPr>
              <a:t>sử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dụng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spc="60" dirty="0">
                <a:latin typeface="Microsoft Sans Serif"/>
                <a:cs typeface="Microsoft Sans Serif"/>
              </a:rPr>
              <a:t>những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framework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spc="-20" dirty="0">
                <a:latin typeface="Arial MT"/>
                <a:cs typeface="Arial MT"/>
              </a:rPr>
              <a:t>nào?</a:t>
            </a:r>
            <a:endParaRPr sz="4200">
              <a:latin typeface="Arial MT"/>
              <a:cs typeface="Arial MT"/>
            </a:endParaRPr>
          </a:p>
          <a:p>
            <a:pPr marL="1040765" indent="-570865">
              <a:lnSpc>
                <a:spcPct val="100000"/>
              </a:lnSpc>
              <a:spcBef>
                <a:spcPts val="2560"/>
              </a:spcBef>
              <a:buFont typeface="Microsoft Sans Serif"/>
              <a:buChar char="•"/>
              <a:tabLst>
                <a:tab pos="1040765" algn="l"/>
              </a:tabLst>
            </a:pPr>
            <a:r>
              <a:rPr sz="4200" dirty="0">
                <a:latin typeface="Arial MT"/>
                <a:cs typeface="Arial MT"/>
              </a:rPr>
              <a:t>Cách</a:t>
            </a:r>
            <a:r>
              <a:rPr sz="4200" spc="-114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cài</a:t>
            </a:r>
            <a:r>
              <a:rPr sz="4200" spc="-10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đặt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spc="210" dirty="0">
                <a:latin typeface="Microsoft Sans Serif"/>
                <a:cs typeface="Microsoft Sans Serif"/>
              </a:rPr>
              <a:t>sử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dụng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spc="145" dirty="0">
                <a:latin typeface="Microsoft Sans Serif"/>
                <a:cs typeface="Microsoft Sans Serif"/>
              </a:rPr>
              <a:t>thư</a:t>
            </a:r>
            <a:r>
              <a:rPr sz="4200" spc="-6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viện</a:t>
            </a:r>
            <a:r>
              <a:rPr sz="4200" spc="-6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framework</a:t>
            </a:r>
            <a:r>
              <a:rPr sz="4200" spc="-100" dirty="0">
                <a:latin typeface="Arial MT"/>
                <a:cs typeface="Arial MT"/>
              </a:rPr>
              <a:t> </a:t>
            </a:r>
            <a:r>
              <a:rPr sz="4200" spc="-10" dirty="0">
                <a:latin typeface="Arial MT"/>
                <a:cs typeface="Arial MT"/>
              </a:rPr>
              <a:t>ML/DL</a:t>
            </a:r>
            <a:endParaRPr sz="4200">
              <a:latin typeface="Arial MT"/>
              <a:cs typeface="Arial MT"/>
            </a:endParaRPr>
          </a:p>
          <a:p>
            <a:pPr marL="1040765" indent="-570865">
              <a:lnSpc>
                <a:spcPct val="100000"/>
              </a:lnSpc>
              <a:spcBef>
                <a:spcPts val="2555"/>
              </a:spcBef>
              <a:buFont typeface="Microsoft Sans Serif"/>
              <a:buChar char="•"/>
              <a:tabLst>
                <a:tab pos="1040765" algn="l"/>
              </a:tabLst>
            </a:pPr>
            <a:r>
              <a:rPr sz="4200" dirty="0">
                <a:latin typeface="Arial MT"/>
                <a:cs typeface="Arial MT"/>
              </a:rPr>
              <a:t>Nên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hay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không</a:t>
            </a:r>
            <a:r>
              <a:rPr sz="4200" spc="-114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nên</a:t>
            </a:r>
            <a:r>
              <a:rPr sz="4200" spc="-12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phụ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thuộc</a:t>
            </a:r>
            <a:r>
              <a:rPr sz="4200" spc="-7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vào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spc="145" dirty="0">
                <a:latin typeface="Microsoft Sans Serif"/>
                <a:cs typeface="Microsoft Sans Serif"/>
              </a:rPr>
              <a:t>thư</a:t>
            </a:r>
            <a:r>
              <a:rPr sz="4200" spc="-6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viện</a:t>
            </a:r>
            <a:r>
              <a:rPr sz="4200" spc="-6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60" dirty="0">
                <a:latin typeface="Microsoft Sans Serif"/>
                <a:cs typeface="Microsoft Sans Serif"/>
              </a:rPr>
              <a:t> </a:t>
            </a:r>
            <a:r>
              <a:rPr sz="4200" spc="-10" dirty="0">
                <a:latin typeface="Arial MT"/>
                <a:cs typeface="Arial MT"/>
              </a:rPr>
              <a:t>framework?</a:t>
            </a:r>
            <a:endParaRPr sz="4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Tổng</a:t>
            </a:r>
            <a:r>
              <a:rPr spc="-35" dirty="0">
                <a:latin typeface="Microsoft Sans Serif"/>
                <a:cs typeface="Microsoft Sans Serif"/>
              </a:rPr>
              <a:t> </a:t>
            </a:r>
            <a:r>
              <a:rPr dirty="0"/>
              <a:t>quan</a:t>
            </a:r>
            <a:r>
              <a:rPr spc="-114" dirty="0"/>
              <a:t> </a:t>
            </a:r>
            <a:r>
              <a:rPr dirty="0">
                <a:latin typeface="Microsoft Sans Serif"/>
                <a:cs typeface="Microsoft Sans Serif"/>
              </a:rPr>
              <a:t>về</a:t>
            </a:r>
            <a:r>
              <a:rPr spc="-150" dirty="0">
                <a:latin typeface="Microsoft Sans Serif"/>
                <a:cs typeface="Microsoft Sans Serif"/>
              </a:rPr>
              <a:t> </a:t>
            </a:r>
            <a:r>
              <a:rPr spc="-705" dirty="0"/>
              <a:t>T</a:t>
            </a:r>
            <a:r>
              <a:rPr spc="30" dirty="0"/>
              <a:t>ensorFlow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920811"/>
            <a:ext cx="7811770" cy="15627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4200" spc="145" dirty="0">
                <a:latin typeface="Microsoft Sans Serif"/>
                <a:cs typeface="Microsoft Sans Serif"/>
              </a:rPr>
              <a:t>Thư</a:t>
            </a:r>
            <a:r>
              <a:rPr sz="4200" spc="-2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viện</a:t>
            </a:r>
            <a:r>
              <a:rPr sz="4200" spc="-10" dirty="0">
                <a:latin typeface="Microsoft Sans Serif"/>
                <a:cs typeface="Microsoft Sans Serif"/>
              </a:rPr>
              <a:t> </a:t>
            </a:r>
            <a:r>
              <a:rPr sz="4200" b="1" spc="-10" dirty="0">
                <a:latin typeface="Arial"/>
                <a:cs typeface="Arial"/>
              </a:rPr>
              <a:t>TensorFlow</a:t>
            </a:r>
            <a:endParaRPr sz="4200">
              <a:latin typeface="Arial"/>
              <a:cs typeface="Arial"/>
            </a:endParaRPr>
          </a:p>
          <a:p>
            <a:pPr marL="1040765" indent="-570865">
              <a:lnSpc>
                <a:spcPct val="100000"/>
              </a:lnSpc>
              <a:spcBef>
                <a:spcPts val="1015"/>
              </a:spcBef>
              <a:buFont typeface="Microsoft Sans Serif"/>
              <a:buChar char="•"/>
              <a:tabLst>
                <a:tab pos="1040765" algn="l"/>
              </a:tabLst>
            </a:pPr>
            <a:r>
              <a:rPr sz="4200" dirty="0">
                <a:latin typeface="Arial MT"/>
                <a:cs typeface="Arial MT"/>
              </a:rPr>
              <a:t>Cài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đặt</a:t>
            </a:r>
            <a:r>
              <a:rPr sz="4200" dirty="0">
                <a:latin typeface="Arial MT"/>
                <a:cs typeface="Arial MT"/>
              </a:rPr>
              <a:t>: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i="1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4200" i="1" spc="-114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200" i="1" dirty="0">
                <a:solidFill>
                  <a:srgbClr val="006FC0"/>
                </a:solidFill>
                <a:latin typeface="Arial"/>
                <a:cs typeface="Arial"/>
              </a:rPr>
              <a:t>install</a:t>
            </a:r>
            <a:r>
              <a:rPr sz="4200" i="1" spc="-8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200" i="1" spc="-10" dirty="0">
                <a:solidFill>
                  <a:srgbClr val="006FC0"/>
                </a:solidFill>
                <a:latin typeface="Arial"/>
                <a:cs typeface="Arial"/>
              </a:rPr>
              <a:t>tensorflow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0333" y="3711683"/>
            <a:ext cx="7815141" cy="563198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Tổng</a:t>
            </a:r>
            <a:r>
              <a:rPr spc="-35" dirty="0">
                <a:latin typeface="Microsoft Sans Serif"/>
                <a:cs typeface="Microsoft Sans Serif"/>
              </a:rPr>
              <a:t> </a:t>
            </a:r>
            <a:r>
              <a:rPr dirty="0"/>
              <a:t>quan</a:t>
            </a:r>
            <a:r>
              <a:rPr spc="-114" dirty="0"/>
              <a:t> </a:t>
            </a:r>
            <a:r>
              <a:rPr dirty="0">
                <a:latin typeface="Microsoft Sans Serif"/>
                <a:cs typeface="Microsoft Sans Serif"/>
              </a:rPr>
              <a:t>về</a:t>
            </a:r>
            <a:r>
              <a:rPr spc="-150" dirty="0">
                <a:latin typeface="Microsoft Sans Serif"/>
                <a:cs typeface="Microsoft Sans Serif"/>
              </a:rPr>
              <a:t> </a:t>
            </a:r>
            <a:r>
              <a:rPr spc="-705" dirty="0"/>
              <a:t>T</a:t>
            </a:r>
            <a:r>
              <a:rPr spc="30" dirty="0"/>
              <a:t>ensorFlow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72614" y="2049221"/>
            <a:ext cx="391160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30" dirty="0">
                <a:latin typeface="Arial"/>
                <a:cs typeface="Arial"/>
              </a:rPr>
              <a:t>Tensor</a:t>
            </a:r>
            <a:r>
              <a:rPr sz="4200" b="1" spc="-140" dirty="0">
                <a:latin typeface="Arial"/>
                <a:cs typeface="Arial"/>
              </a:rPr>
              <a:t> </a:t>
            </a:r>
            <a:r>
              <a:rPr sz="4200" dirty="0">
                <a:latin typeface="Arial MT"/>
                <a:cs typeface="Arial MT"/>
              </a:rPr>
              <a:t>&amp;</a:t>
            </a:r>
            <a:r>
              <a:rPr sz="4200" spc="-140" dirty="0">
                <a:latin typeface="Arial MT"/>
                <a:cs typeface="Arial MT"/>
              </a:rPr>
              <a:t> </a:t>
            </a:r>
            <a:r>
              <a:rPr sz="4200" b="1" spc="-10" dirty="0">
                <a:latin typeface="Arial"/>
                <a:cs typeface="Arial"/>
              </a:rPr>
              <a:t>Flow</a:t>
            </a:r>
            <a:r>
              <a:rPr sz="4200" spc="-10" dirty="0">
                <a:latin typeface="Arial MT"/>
                <a:cs typeface="Arial MT"/>
              </a:rPr>
              <a:t>?</a:t>
            </a:r>
            <a:endParaRPr sz="4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2821" y="4225796"/>
            <a:ext cx="2951275" cy="26582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3923" y="3127055"/>
            <a:ext cx="7351633" cy="483265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454902" y="4527041"/>
            <a:ext cx="632460" cy="2490470"/>
          </a:xfrm>
          <a:custGeom>
            <a:avLst/>
            <a:gdLst/>
            <a:ahLst/>
            <a:cxnLst/>
            <a:rect l="l" t="t" r="r" b="b"/>
            <a:pathLst>
              <a:path w="632459" h="2490470">
                <a:moveTo>
                  <a:pt x="0" y="0"/>
                </a:moveTo>
                <a:lnTo>
                  <a:pt x="56836" y="2988"/>
                </a:lnTo>
                <a:lnTo>
                  <a:pt x="110333" y="11605"/>
                </a:lnTo>
                <a:lnTo>
                  <a:pt x="159596" y="25324"/>
                </a:lnTo>
                <a:lnTo>
                  <a:pt x="203733" y="43622"/>
                </a:lnTo>
                <a:lnTo>
                  <a:pt x="241848" y="65973"/>
                </a:lnTo>
                <a:lnTo>
                  <a:pt x="273049" y="91853"/>
                </a:lnTo>
                <a:lnTo>
                  <a:pt x="311134" y="152101"/>
                </a:lnTo>
                <a:lnTo>
                  <a:pt x="316229" y="185420"/>
                </a:lnTo>
                <a:lnTo>
                  <a:pt x="316229" y="1059688"/>
                </a:lnTo>
                <a:lnTo>
                  <a:pt x="321325" y="1093006"/>
                </a:lnTo>
                <a:lnTo>
                  <a:pt x="359409" y="1153254"/>
                </a:lnTo>
                <a:lnTo>
                  <a:pt x="390611" y="1179134"/>
                </a:lnTo>
                <a:lnTo>
                  <a:pt x="428726" y="1201485"/>
                </a:lnTo>
                <a:lnTo>
                  <a:pt x="472863" y="1219783"/>
                </a:lnTo>
                <a:lnTo>
                  <a:pt x="522126" y="1233502"/>
                </a:lnTo>
                <a:lnTo>
                  <a:pt x="575623" y="1242119"/>
                </a:lnTo>
                <a:lnTo>
                  <a:pt x="632459" y="1245108"/>
                </a:lnTo>
                <a:lnTo>
                  <a:pt x="575623" y="1248096"/>
                </a:lnTo>
                <a:lnTo>
                  <a:pt x="522126" y="1256713"/>
                </a:lnTo>
                <a:lnTo>
                  <a:pt x="472863" y="1270432"/>
                </a:lnTo>
                <a:lnTo>
                  <a:pt x="428726" y="1288730"/>
                </a:lnTo>
                <a:lnTo>
                  <a:pt x="390611" y="1311081"/>
                </a:lnTo>
                <a:lnTo>
                  <a:pt x="359410" y="1336961"/>
                </a:lnTo>
                <a:lnTo>
                  <a:pt x="321325" y="1397209"/>
                </a:lnTo>
                <a:lnTo>
                  <a:pt x="316229" y="1430528"/>
                </a:lnTo>
                <a:lnTo>
                  <a:pt x="316229" y="2304796"/>
                </a:lnTo>
                <a:lnTo>
                  <a:pt x="311134" y="2338114"/>
                </a:lnTo>
                <a:lnTo>
                  <a:pt x="273050" y="2398362"/>
                </a:lnTo>
                <a:lnTo>
                  <a:pt x="241848" y="2424242"/>
                </a:lnTo>
                <a:lnTo>
                  <a:pt x="203733" y="2446593"/>
                </a:lnTo>
                <a:lnTo>
                  <a:pt x="159596" y="2464891"/>
                </a:lnTo>
                <a:lnTo>
                  <a:pt x="110333" y="2478610"/>
                </a:lnTo>
                <a:lnTo>
                  <a:pt x="56836" y="2487227"/>
                </a:lnTo>
                <a:lnTo>
                  <a:pt x="0" y="2490216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798300" y="8140445"/>
            <a:ext cx="3250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Microsoft Sans Serif"/>
                <a:cs typeface="Microsoft Sans Serif"/>
              </a:rPr>
              <a:t>Mô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hình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đồ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thị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luồng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3873500" y="7149845"/>
            <a:ext cx="2338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Microsoft Sans Serif"/>
                <a:cs typeface="Microsoft Sans Serif"/>
              </a:rPr>
              <a:t>Vector</a:t>
            </a:r>
            <a:r>
              <a:rPr sz="2800" spc="-8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N</a:t>
            </a:r>
            <a:r>
              <a:rPr sz="2800" spc="-9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chiều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Tổng</a:t>
            </a:r>
            <a:r>
              <a:rPr spc="-35" dirty="0">
                <a:latin typeface="Microsoft Sans Serif"/>
                <a:cs typeface="Microsoft Sans Serif"/>
              </a:rPr>
              <a:t> </a:t>
            </a:r>
            <a:r>
              <a:rPr dirty="0"/>
              <a:t>quan</a:t>
            </a:r>
            <a:r>
              <a:rPr spc="-114" dirty="0"/>
              <a:t> </a:t>
            </a:r>
            <a:r>
              <a:rPr dirty="0">
                <a:latin typeface="Microsoft Sans Serif"/>
                <a:cs typeface="Microsoft Sans Serif"/>
              </a:rPr>
              <a:t>về</a:t>
            </a:r>
            <a:r>
              <a:rPr spc="-150" dirty="0">
                <a:latin typeface="Microsoft Sans Serif"/>
                <a:cs typeface="Microsoft Sans Serif"/>
              </a:rPr>
              <a:t> </a:t>
            </a:r>
            <a:r>
              <a:rPr spc="-705" dirty="0"/>
              <a:t>T</a:t>
            </a:r>
            <a:r>
              <a:rPr spc="30" dirty="0"/>
              <a:t>ensorFlow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2049221"/>
            <a:ext cx="64230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30" dirty="0">
                <a:latin typeface="Arial"/>
                <a:cs typeface="Arial"/>
              </a:rPr>
              <a:t>TensorFlow</a:t>
            </a:r>
            <a:r>
              <a:rPr sz="4200" b="1" spc="-155" dirty="0">
                <a:latin typeface="Arial"/>
                <a:cs typeface="Arial"/>
              </a:rPr>
              <a:t> </a:t>
            </a:r>
            <a:r>
              <a:rPr sz="4200" dirty="0">
                <a:latin typeface="Arial MT"/>
                <a:cs typeface="Arial MT"/>
              </a:rPr>
              <a:t>trong</a:t>
            </a:r>
            <a:r>
              <a:rPr sz="4200" spc="-14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Học</a:t>
            </a:r>
            <a:r>
              <a:rPr sz="4200" spc="-95" dirty="0">
                <a:latin typeface="Microsoft Sans Serif"/>
                <a:cs typeface="Microsoft Sans Serif"/>
              </a:rPr>
              <a:t> </a:t>
            </a:r>
            <a:r>
              <a:rPr sz="4200" spc="-25" dirty="0">
                <a:latin typeface="Arial MT"/>
                <a:cs typeface="Arial MT"/>
              </a:rPr>
              <a:t>sâu</a:t>
            </a:r>
            <a:endParaRPr sz="4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24271" y="3258881"/>
            <a:ext cx="8719185" cy="5902325"/>
            <a:chOff x="5224271" y="3258881"/>
            <a:chExt cx="8719185" cy="59023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4271" y="3832860"/>
              <a:ext cx="8718804" cy="53279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707583" y="3258881"/>
              <a:ext cx="1123950" cy="826135"/>
            </a:xfrm>
            <a:custGeom>
              <a:avLst/>
              <a:gdLst/>
              <a:ahLst/>
              <a:cxnLst/>
              <a:rect l="l" t="t" r="r" b="b"/>
              <a:pathLst>
                <a:path w="1123950" h="826135">
                  <a:moveTo>
                    <a:pt x="43320" y="389680"/>
                  </a:moveTo>
                  <a:lnTo>
                    <a:pt x="33049" y="401559"/>
                  </a:lnTo>
                  <a:lnTo>
                    <a:pt x="29008" y="411521"/>
                  </a:lnTo>
                  <a:lnTo>
                    <a:pt x="18277" y="463715"/>
                  </a:lnTo>
                  <a:lnTo>
                    <a:pt x="16397" y="504922"/>
                  </a:lnTo>
                  <a:lnTo>
                    <a:pt x="16328" y="508279"/>
                  </a:lnTo>
                  <a:lnTo>
                    <a:pt x="12814" y="554069"/>
                  </a:lnTo>
                  <a:lnTo>
                    <a:pt x="7470" y="602430"/>
                  </a:lnTo>
                  <a:lnTo>
                    <a:pt x="2473" y="651916"/>
                  </a:lnTo>
                  <a:lnTo>
                    <a:pt x="0" y="701083"/>
                  </a:lnTo>
                  <a:lnTo>
                    <a:pt x="386" y="721336"/>
                  </a:lnTo>
                  <a:lnTo>
                    <a:pt x="5346" y="769138"/>
                  </a:lnTo>
                  <a:lnTo>
                    <a:pt x="18122" y="807740"/>
                  </a:lnTo>
                  <a:lnTo>
                    <a:pt x="57500" y="825579"/>
                  </a:lnTo>
                  <a:lnTo>
                    <a:pt x="67873" y="823943"/>
                  </a:lnTo>
                  <a:lnTo>
                    <a:pt x="79294" y="819485"/>
                  </a:lnTo>
                  <a:lnTo>
                    <a:pt x="90922" y="812776"/>
                  </a:lnTo>
                  <a:lnTo>
                    <a:pt x="101127" y="805830"/>
                  </a:lnTo>
                  <a:lnTo>
                    <a:pt x="108278" y="800660"/>
                  </a:lnTo>
                  <a:lnTo>
                    <a:pt x="130448" y="785195"/>
                  </a:lnTo>
                  <a:lnTo>
                    <a:pt x="152792" y="770109"/>
                  </a:lnTo>
                  <a:lnTo>
                    <a:pt x="175263" y="755323"/>
                  </a:lnTo>
                  <a:lnTo>
                    <a:pt x="188518" y="746761"/>
                  </a:lnTo>
                  <a:lnTo>
                    <a:pt x="71783" y="746761"/>
                  </a:lnTo>
                  <a:lnTo>
                    <a:pt x="71058" y="741043"/>
                  </a:lnTo>
                  <a:lnTo>
                    <a:pt x="56839" y="741043"/>
                  </a:lnTo>
                  <a:lnTo>
                    <a:pt x="50743" y="738858"/>
                  </a:lnTo>
                  <a:lnTo>
                    <a:pt x="49381" y="735674"/>
                  </a:lnTo>
                  <a:lnTo>
                    <a:pt x="50671" y="732934"/>
                  </a:lnTo>
                  <a:lnTo>
                    <a:pt x="69016" y="689618"/>
                  </a:lnTo>
                  <a:lnTo>
                    <a:pt x="70125" y="654871"/>
                  </a:lnTo>
                  <a:lnTo>
                    <a:pt x="70239" y="651916"/>
                  </a:lnTo>
                  <a:lnTo>
                    <a:pt x="74172" y="604261"/>
                  </a:lnTo>
                  <a:lnTo>
                    <a:pt x="78622" y="555600"/>
                  </a:lnTo>
                  <a:lnTo>
                    <a:pt x="78723" y="554069"/>
                  </a:lnTo>
                  <a:lnTo>
                    <a:pt x="81247" y="509847"/>
                  </a:lnTo>
                  <a:lnTo>
                    <a:pt x="84365" y="425455"/>
                  </a:lnTo>
                  <a:lnTo>
                    <a:pt x="84428" y="423767"/>
                  </a:lnTo>
                  <a:lnTo>
                    <a:pt x="84502" y="421753"/>
                  </a:lnTo>
                  <a:lnTo>
                    <a:pt x="81408" y="407772"/>
                  </a:lnTo>
                  <a:lnTo>
                    <a:pt x="72316" y="396718"/>
                  </a:lnTo>
                  <a:lnTo>
                    <a:pt x="59021" y="390163"/>
                  </a:lnTo>
                  <a:lnTo>
                    <a:pt x="43320" y="389680"/>
                  </a:lnTo>
                  <a:close/>
                </a:path>
                <a:path w="1123950" h="826135">
                  <a:moveTo>
                    <a:pt x="408700" y="581628"/>
                  </a:moveTo>
                  <a:lnTo>
                    <a:pt x="401659" y="584780"/>
                  </a:lnTo>
                  <a:lnTo>
                    <a:pt x="355748" y="600031"/>
                  </a:lnTo>
                  <a:lnTo>
                    <a:pt x="310756" y="616022"/>
                  </a:lnTo>
                  <a:lnTo>
                    <a:pt x="266799" y="633438"/>
                  </a:lnTo>
                  <a:lnTo>
                    <a:pt x="223993" y="652965"/>
                  </a:lnTo>
                  <a:lnTo>
                    <a:pt x="184639" y="673944"/>
                  </a:lnTo>
                  <a:lnTo>
                    <a:pt x="146448" y="696899"/>
                  </a:lnTo>
                  <a:lnTo>
                    <a:pt x="108977" y="721336"/>
                  </a:lnTo>
                  <a:lnTo>
                    <a:pt x="71783" y="746761"/>
                  </a:lnTo>
                  <a:lnTo>
                    <a:pt x="188518" y="746761"/>
                  </a:lnTo>
                  <a:lnTo>
                    <a:pt x="197811" y="740758"/>
                  </a:lnTo>
                  <a:lnTo>
                    <a:pt x="219154" y="727326"/>
                  </a:lnTo>
                  <a:lnTo>
                    <a:pt x="283539" y="687636"/>
                  </a:lnTo>
                  <a:lnTo>
                    <a:pt x="347714" y="646935"/>
                  </a:lnTo>
                  <a:lnTo>
                    <a:pt x="380330" y="626822"/>
                  </a:lnTo>
                  <a:lnTo>
                    <a:pt x="413972" y="607255"/>
                  </a:lnTo>
                  <a:lnTo>
                    <a:pt x="420942" y="604261"/>
                  </a:lnTo>
                  <a:lnTo>
                    <a:pt x="423790" y="596706"/>
                  </a:lnTo>
                  <a:lnTo>
                    <a:pt x="417015" y="584336"/>
                  </a:lnTo>
                  <a:lnTo>
                    <a:pt x="408700" y="581628"/>
                  </a:lnTo>
                  <a:close/>
                </a:path>
                <a:path w="1123950" h="826135">
                  <a:moveTo>
                    <a:pt x="69457" y="724606"/>
                  </a:moveTo>
                  <a:lnTo>
                    <a:pt x="61696" y="737179"/>
                  </a:lnTo>
                  <a:lnTo>
                    <a:pt x="60406" y="739919"/>
                  </a:lnTo>
                  <a:lnTo>
                    <a:pt x="56839" y="741043"/>
                  </a:lnTo>
                  <a:lnTo>
                    <a:pt x="71058" y="741043"/>
                  </a:lnTo>
                  <a:lnTo>
                    <a:pt x="70377" y="735674"/>
                  </a:lnTo>
                  <a:lnTo>
                    <a:pt x="69457" y="724606"/>
                  </a:lnTo>
                  <a:close/>
                </a:path>
                <a:path w="1123950" h="826135">
                  <a:moveTo>
                    <a:pt x="1076855" y="0"/>
                  </a:moveTo>
                  <a:lnTo>
                    <a:pt x="1018728" y="3813"/>
                  </a:lnTo>
                  <a:lnTo>
                    <a:pt x="968789" y="12902"/>
                  </a:lnTo>
                  <a:lnTo>
                    <a:pt x="896230" y="31099"/>
                  </a:lnTo>
                  <a:lnTo>
                    <a:pt x="808165" y="59944"/>
                  </a:lnTo>
                  <a:lnTo>
                    <a:pt x="756703" y="79798"/>
                  </a:lnTo>
                  <a:lnTo>
                    <a:pt x="706094" y="101065"/>
                  </a:lnTo>
                  <a:lnTo>
                    <a:pt x="656315" y="123307"/>
                  </a:lnTo>
                  <a:lnTo>
                    <a:pt x="604617" y="148474"/>
                  </a:lnTo>
                  <a:lnTo>
                    <a:pt x="554130" y="175210"/>
                  </a:lnTo>
                  <a:lnTo>
                    <a:pt x="505096" y="203703"/>
                  </a:lnTo>
                  <a:lnTo>
                    <a:pt x="457756" y="234145"/>
                  </a:lnTo>
                  <a:lnTo>
                    <a:pt x="411802" y="266966"/>
                  </a:lnTo>
                  <a:lnTo>
                    <a:pt x="367689" y="301574"/>
                  </a:lnTo>
                  <a:lnTo>
                    <a:pt x="325453" y="337911"/>
                  </a:lnTo>
                  <a:lnTo>
                    <a:pt x="285131" y="375916"/>
                  </a:lnTo>
                  <a:lnTo>
                    <a:pt x="239545" y="423767"/>
                  </a:lnTo>
                  <a:lnTo>
                    <a:pt x="197368" y="474052"/>
                  </a:lnTo>
                  <a:lnTo>
                    <a:pt x="167781" y="514197"/>
                  </a:lnTo>
                  <a:lnTo>
                    <a:pt x="140318" y="555600"/>
                  </a:lnTo>
                  <a:lnTo>
                    <a:pt x="114927" y="598219"/>
                  </a:lnTo>
                  <a:lnTo>
                    <a:pt x="91557" y="642009"/>
                  </a:lnTo>
                  <a:lnTo>
                    <a:pt x="70155" y="686929"/>
                  </a:lnTo>
                  <a:lnTo>
                    <a:pt x="68652" y="701083"/>
                  </a:lnTo>
                  <a:lnTo>
                    <a:pt x="68879" y="712717"/>
                  </a:lnTo>
                  <a:lnTo>
                    <a:pt x="69435" y="724344"/>
                  </a:lnTo>
                  <a:lnTo>
                    <a:pt x="69457" y="724606"/>
                  </a:lnTo>
                  <a:lnTo>
                    <a:pt x="87535" y="695321"/>
                  </a:lnTo>
                  <a:lnTo>
                    <a:pt x="115215" y="654871"/>
                  </a:lnTo>
                  <a:lnTo>
                    <a:pt x="144608" y="615717"/>
                  </a:lnTo>
                  <a:lnTo>
                    <a:pt x="175582" y="577747"/>
                  </a:lnTo>
                  <a:lnTo>
                    <a:pt x="208007" y="540853"/>
                  </a:lnTo>
                  <a:lnTo>
                    <a:pt x="241754" y="504922"/>
                  </a:lnTo>
                  <a:lnTo>
                    <a:pt x="286704" y="460191"/>
                  </a:lnTo>
                  <a:lnTo>
                    <a:pt x="333338" y="417208"/>
                  </a:lnTo>
                  <a:lnTo>
                    <a:pt x="373674" y="382917"/>
                  </a:lnTo>
                  <a:lnTo>
                    <a:pt x="415425" y="349989"/>
                  </a:lnTo>
                  <a:lnTo>
                    <a:pt x="458519" y="318355"/>
                  </a:lnTo>
                  <a:lnTo>
                    <a:pt x="502885" y="287949"/>
                  </a:lnTo>
                  <a:lnTo>
                    <a:pt x="547857" y="258881"/>
                  </a:lnTo>
                  <a:lnTo>
                    <a:pt x="593976" y="230928"/>
                  </a:lnTo>
                  <a:lnTo>
                    <a:pt x="641305" y="204338"/>
                  </a:lnTo>
                  <a:lnTo>
                    <a:pt x="689910" y="179360"/>
                  </a:lnTo>
                  <a:lnTo>
                    <a:pt x="729107" y="160055"/>
                  </a:lnTo>
                  <a:lnTo>
                    <a:pt x="768852" y="141385"/>
                  </a:lnTo>
                  <a:lnTo>
                    <a:pt x="809165" y="123519"/>
                  </a:lnTo>
                  <a:lnTo>
                    <a:pt x="850063" y="106629"/>
                  </a:lnTo>
                  <a:lnTo>
                    <a:pt x="891106" y="91043"/>
                  </a:lnTo>
                  <a:lnTo>
                    <a:pt x="932632" y="76799"/>
                  </a:lnTo>
                  <a:lnTo>
                    <a:pt x="974711" y="64196"/>
                  </a:lnTo>
                  <a:lnTo>
                    <a:pt x="1017416" y="53538"/>
                  </a:lnTo>
                  <a:lnTo>
                    <a:pt x="1116979" y="27388"/>
                  </a:lnTo>
                  <a:lnTo>
                    <a:pt x="1121065" y="25329"/>
                  </a:lnTo>
                  <a:lnTo>
                    <a:pt x="1123347" y="24442"/>
                  </a:lnTo>
                  <a:lnTo>
                    <a:pt x="1122958" y="22558"/>
                  </a:lnTo>
                  <a:lnTo>
                    <a:pt x="1121320" y="17675"/>
                  </a:lnTo>
                  <a:lnTo>
                    <a:pt x="1118186" y="13173"/>
                  </a:lnTo>
                  <a:lnTo>
                    <a:pt x="1112684" y="8909"/>
                  </a:lnTo>
                  <a:lnTo>
                    <a:pt x="1103941" y="4739"/>
                  </a:lnTo>
                  <a:lnTo>
                    <a:pt x="10768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019281" y="2892043"/>
            <a:ext cx="4752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Microsoft Sans Serif"/>
                <a:cs typeface="Microsoft Sans Serif"/>
              </a:rPr>
              <a:t>Mạng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85" dirty="0">
                <a:latin typeface="Microsoft Sans Serif"/>
                <a:cs typeface="Microsoft Sans Serif"/>
              </a:rPr>
              <a:t>nơ</a:t>
            </a:r>
            <a:r>
              <a:rPr sz="2800" spc="85" dirty="0">
                <a:latin typeface="Arial MT"/>
                <a:cs typeface="Arial MT"/>
              </a:rPr>
              <a:t>-</a:t>
            </a:r>
            <a:r>
              <a:rPr sz="2800" dirty="0">
                <a:latin typeface="Arial MT"/>
                <a:cs typeface="Arial MT"/>
              </a:rPr>
              <a:t>ron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(neural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network)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Cấu </a:t>
            </a:r>
            <a:r>
              <a:rPr dirty="0"/>
              <a:t>trúc</a:t>
            </a:r>
            <a:r>
              <a:rPr spc="-90" dirty="0"/>
              <a:t> </a:t>
            </a:r>
            <a:r>
              <a:rPr spc="365" dirty="0">
                <a:latin typeface="Microsoft Sans Serif"/>
                <a:cs typeface="Microsoft Sans Serif"/>
              </a:rPr>
              <a:t>dữ</a:t>
            </a:r>
            <a:r>
              <a:rPr spc="-5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liệu</a:t>
            </a:r>
            <a:r>
              <a:rPr spc="-110" dirty="0">
                <a:latin typeface="Microsoft Sans Serif"/>
                <a:cs typeface="Microsoft Sans Serif"/>
              </a:rPr>
              <a:t> </a:t>
            </a:r>
            <a:r>
              <a:rPr spc="-690" dirty="0"/>
              <a:t>T</a:t>
            </a:r>
            <a:r>
              <a:rPr spc="45" dirty="0"/>
              <a:t>ensor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2049221"/>
            <a:ext cx="66452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Arial MT"/>
                <a:cs typeface="Arial MT"/>
              </a:rPr>
              <a:t>Thao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tác</a:t>
            </a:r>
            <a:r>
              <a:rPr sz="4200" spc="-60" dirty="0">
                <a:latin typeface="Arial MT"/>
                <a:cs typeface="Arial MT"/>
              </a:rPr>
              <a:t> </a:t>
            </a:r>
            <a:r>
              <a:rPr sz="4200" spc="190" dirty="0">
                <a:latin typeface="Microsoft Sans Serif"/>
                <a:cs typeface="Microsoft Sans Serif"/>
              </a:rPr>
              <a:t>cơ</a:t>
            </a:r>
            <a:r>
              <a:rPr sz="4200" spc="-1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bản </a:t>
            </a:r>
            <a:r>
              <a:rPr sz="4200" spc="110" dirty="0">
                <a:latin typeface="Microsoft Sans Serif"/>
                <a:cs typeface="Microsoft Sans Serif"/>
              </a:rPr>
              <a:t>với</a:t>
            </a:r>
            <a:r>
              <a:rPr sz="4200" spc="-20" dirty="0">
                <a:latin typeface="Microsoft Sans Serif"/>
                <a:cs typeface="Microsoft Sans Serif"/>
              </a:rPr>
              <a:t> </a:t>
            </a:r>
            <a:r>
              <a:rPr sz="4200" b="1" spc="-20" dirty="0">
                <a:latin typeface="Arial"/>
                <a:cs typeface="Arial"/>
              </a:rPr>
              <a:t>Tensor</a:t>
            </a:r>
            <a:endParaRPr sz="4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5550" y="3184905"/>
            <a:ext cx="2526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0" dirty="0">
                <a:solidFill>
                  <a:srgbClr val="006FC0"/>
                </a:solidFill>
                <a:latin typeface="Microsoft Sans Serif"/>
                <a:cs typeface="Microsoft Sans Serif"/>
              </a:rPr>
              <a:t>Khởi</a:t>
            </a:r>
            <a:r>
              <a:rPr sz="2800" spc="1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tạo</a:t>
            </a:r>
            <a:r>
              <a:rPr sz="2800" spc="-1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006FC0"/>
                </a:solidFill>
                <a:latin typeface="Microsoft Sans Serif"/>
                <a:cs typeface="Microsoft Sans Serif"/>
              </a:rPr>
              <a:t>Tensor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0" y="3683508"/>
            <a:ext cx="5001767" cy="52935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9659" y="3683508"/>
            <a:ext cx="7453883" cy="365400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797920" y="3184905"/>
            <a:ext cx="3275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Tính</a:t>
            </a:r>
            <a:r>
              <a:rPr sz="2800" spc="4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toán</a:t>
            </a:r>
            <a:r>
              <a:rPr sz="2800" spc="5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spc="75" dirty="0">
                <a:solidFill>
                  <a:srgbClr val="006FC0"/>
                </a:solidFill>
                <a:latin typeface="Microsoft Sans Serif"/>
                <a:cs typeface="Microsoft Sans Serif"/>
              </a:rPr>
              <a:t>với</a:t>
            </a:r>
            <a:r>
              <a:rPr sz="2800" spc="-1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006FC0"/>
                </a:solidFill>
                <a:latin typeface="Microsoft Sans Serif"/>
                <a:cs typeface="Microsoft Sans Serif"/>
              </a:rPr>
              <a:t>Tensor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Cấu </a:t>
            </a:r>
            <a:r>
              <a:rPr dirty="0"/>
              <a:t>trúc</a:t>
            </a:r>
            <a:r>
              <a:rPr spc="-90" dirty="0"/>
              <a:t> </a:t>
            </a:r>
            <a:r>
              <a:rPr spc="365" dirty="0">
                <a:latin typeface="Microsoft Sans Serif"/>
                <a:cs typeface="Microsoft Sans Serif"/>
              </a:rPr>
              <a:t>dữ</a:t>
            </a:r>
            <a:r>
              <a:rPr spc="-5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liệu</a:t>
            </a:r>
            <a:r>
              <a:rPr spc="-110" dirty="0">
                <a:latin typeface="Microsoft Sans Serif"/>
                <a:cs typeface="Microsoft Sans Serif"/>
              </a:rPr>
              <a:t> </a:t>
            </a:r>
            <a:r>
              <a:rPr spc="-690" dirty="0"/>
              <a:t>T</a:t>
            </a:r>
            <a:r>
              <a:rPr spc="45" dirty="0"/>
              <a:t>ensor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2049221"/>
            <a:ext cx="13493750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215" dirty="0">
                <a:latin typeface="Microsoft Sans Serif"/>
                <a:cs typeface="Microsoft Sans Serif"/>
              </a:rPr>
              <a:t>Sử</a:t>
            </a:r>
            <a:r>
              <a:rPr sz="4200" spc="-2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dụng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GPU</a:t>
            </a:r>
            <a:r>
              <a:rPr sz="4200" spc="-6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để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tính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spc="114" dirty="0">
                <a:latin typeface="Microsoft Sans Serif"/>
                <a:cs typeface="Microsoft Sans Serif"/>
              </a:rPr>
              <a:t>với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b="1" spc="-10" dirty="0">
                <a:latin typeface="Arial"/>
                <a:cs typeface="Arial"/>
              </a:rPr>
              <a:t>Tensor</a:t>
            </a:r>
            <a:endParaRPr sz="4200">
              <a:latin typeface="Arial"/>
              <a:cs typeface="Arial"/>
            </a:endParaRPr>
          </a:p>
          <a:p>
            <a:pPr marL="1087120">
              <a:lnSpc>
                <a:spcPct val="100000"/>
              </a:lnSpc>
              <a:spcBef>
                <a:spcPts val="3895"/>
              </a:spcBef>
              <a:tabLst>
                <a:tab pos="7954009" algn="l"/>
              </a:tabLst>
            </a:pP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Kiểm</a:t>
            </a:r>
            <a:r>
              <a:rPr sz="2800" spc="-1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tra</a:t>
            </a:r>
            <a:r>
              <a:rPr sz="2800" spc="-2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GPU</a:t>
            </a:r>
            <a:r>
              <a:rPr sz="2800" spc="-2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trên</a:t>
            </a:r>
            <a:r>
              <a:rPr sz="2800" spc="-3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thiết</a:t>
            </a:r>
            <a:r>
              <a:rPr sz="2800" spc="-25" dirty="0">
                <a:solidFill>
                  <a:srgbClr val="006FC0"/>
                </a:solidFill>
                <a:latin typeface="Microsoft Sans Serif"/>
                <a:cs typeface="Microsoft Sans Serif"/>
              </a:rPr>
              <a:t> bị</a:t>
            </a: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	Tính</a:t>
            </a:r>
            <a:r>
              <a:rPr sz="2800" spc="-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toán </a:t>
            </a:r>
            <a:r>
              <a:rPr sz="2800" spc="75" dirty="0">
                <a:solidFill>
                  <a:srgbClr val="006FC0"/>
                </a:solidFill>
                <a:latin typeface="Microsoft Sans Serif"/>
                <a:cs typeface="Microsoft Sans Serif"/>
              </a:rPr>
              <a:t>với</a:t>
            </a:r>
            <a:r>
              <a:rPr sz="2800" spc="-6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006FC0"/>
                </a:solidFill>
                <a:latin typeface="Microsoft Sans Serif"/>
                <a:cs typeface="Microsoft Sans Serif"/>
              </a:rPr>
              <a:t>Tensor</a:t>
            </a:r>
            <a:r>
              <a:rPr sz="2800" spc="1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spc="145" dirty="0">
                <a:solidFill>
                  <a:srgbClr val="006FC0"/>
                </a:solidFill>
                <a:latin typeface="Microsoft Sans Serif"/>
                <a:cs typeface="Microsoft Sans Serif"/>
              </a:rPr>
              <a:t>sử</a:t>
            </a: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 dụng </a:t>
            </a:r>
            <a:r>
              <a:rPr sz="2800" spc="-25" dirty="0">
                <a:solidFill>
                  <a:srgbClr val="006FC0"/>
                </a:solidFill>
                <a:latin typeface="Microsoft Sans Serif"/>
                <a:cs typeface="Microsoft Sans Serif"/>
              </a:rPr>
              <a:t>GPU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0051" y="3764279"/>
            <a:ext cx="6374892" cy="15085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35895" y="3764279"/>
            <a:ext cx="5617463" cy="2671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40830" y="7050023"/>
            <a:ext cx="4171950" cy="18361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5" dirty="0">
                <a:latin typeface="Microsoft Sans Serif"/>
                <a:cs typeface="Microsoft Sans Serif"/>
              </a:rPr>
              <a:t>Thực</a:t>
            </a:r>
            <a:r>
              <a:rPr spc="50" dirty="0">
                <a:latin typeface="Microsoft Sans Serif"/>
                <a:cs typeface="Microsoft Sans Serif"/>
              </a:rPr>
              <a:t> </a:t>
            </a:r>
            <a:r>
              <a:rPr dirty="0"/>
              <a:t>hành</a:t>
            </a:r>
            <a:r>
              <a:rPr spc="-30" dirty="0"/>
              <a:t> </a:t>
            </a:r>
            <a:r>
              <a:rPr spc="190" dirty="0">
                <a:latin typeface="Microsoft Sans Serif"/>
                <a:cs typeface="Microsoft Sans Serif"/>
              </a:rPr>
              <a:t>với</a:t>
            </a:r>
            <a:r>
              <a:rPr spc="-90" dirty="0">
                <a:latin typeface="Microsoft Sans Serif"/>
                <a:cs typeface="Microsoft Sans Serif"/>
              </a:rPr>
              <a:t> </a:t>
            </a:r>
            <a:r>
              <a:rPr spc="-710" dirty="0"/>
              <a:t>T</a:t>
            </a:r>
            <a:r>
              <a:rPr spc="25" dirty="0"/>
              <a:t>ensorFlow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920811"/>
            <a:ext cx="13568680" cy="15627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4200" spc="215" dirty="0">
                <a:latin typeface="Microsoft Sans Serif"/>
                <a:cs typeface="Microsoft Sans Serif"/>
              </a:rPr>
              <a:t>Sử</a:t>
            </a:r>
            <a:r>
              <a:rPr sz="4200" spc="-20" dirty="0">
                <a:latin typeface="Microsoft Sans Serif"/>
                <a:cs typeface="Microsoft Sans Serif"/>
              </a:rPr>
              <a:t> dụng</a:t>
            </a:r>
            <a:r>
              <a:rPr sz="4200" spc="-2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API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b="1" dirty="0">
                <a:latin typeface="Arial"/>
                <a:cs typeface="Arial"/>
              </a:rPr>
              <a:t>cấp</a:t>
            </a:r>
            <a:r>
              <a:rPr sz="4200" b="1" spc="-9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thấp</a:t>
            </a:r>
            <a:r>
              <a:rPr sz="4200" b="1" spc="-90" dirty="0">
                <a:latin typeface="Arial"/>
                <a:cs typeface="Arial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105" dirty="0">
                <a:latin typeface="Microsoft Sans Serif"/>
                <a:cs typeface="Microsoft Sans Serif"/>
              </a:rPr>
              <a:t> </a:t>
            </a:r>
            <a:r>
              <a:rPr sz="4200" spc="-45" dirty="0">
                <a:latin typeface="Arial MT"/>
                <a:cs typeface="Arial MT"/>
              </a:rPr>
              <a:t>TensorFlow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cho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endParaRPr sz="4200">
              <a:latin typeface="Microsoft Sans Serif"/>
              <a:cs typeface="Microsoft Sans Serif"/>
            </a:endParaRPr>
          </a:p>
          <a:p>
            <a:pPr marL="927100">
              <a:lnSpc>
                <a:spcPct val="100000"/>
              </a:lnSpc>
              <a:spcBef>
                <a:spcPts val="1015"/>
              </a:spcBef>
            </a:pPr>
            <a:r>
              <a:rPr sz="4200" b="1" dirty="0">
                <a:latin typeface="Arial"/>
                <a:cs typeface="Arial"/>
              </a:rPr>
              <a:t>Bước</a:t>
            </a:r>
            <a:r>
              <a:rPr sz="4200" b="1" spc="-10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1:</a:t>
            </a:r>
            <a:r>
              <a:rPr sz="4200" b="1" spc="-105" dirty="0">
                <a:latin typeface="Arial"/>
                <a:cs typeface="Arial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Biểu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diễn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225" dirty="0">
                <a:latin typeface="Microsoft Sans Serif"/>
                <a:cs typeface="Microsoft Sans Serif"/>
              </a:rPr>
              <a:t>dữ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liệu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10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tham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số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mô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spc="-20" dirty="0">
                <a:latin typeface="Arial MT"/>
                <a:cs typeface="Arial MT"/>
              </a:rPr>
              <a:t>hình</a:t>
            </a:r>
            <a:endParaRPr sz="4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8155" y="4290059"/>
            <a:ext cx="7973567" cy="263347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5" dirty="0">
                <a:latin typeface="Microsoft Sans Serif"/>
                <a:cs typeface="Microsoft Sans Serif"/>
              </a:rPr>
              <a:t>Thực</a:t>
            </a:r>
            <a:r>
              <a:rPr spc="50" dirty="0">
                <a:latin typeface="Microsoft Sans Serif"/>
                <a:cs typeface="Microsoft Sans Serif"/>
              </a:rPr>
              <a:t> </a:t>
            </a:r>
            <a:r>
              <a:rPr dirty="0"/>
              <a:t>hành</a:t>
            </a:r>
            <a:r>
              <a:rPr spc="-30" dirty="0"/>
              <a:t> </a:t>
            </a:r>
            <a:r>
              <a:rPr spc="190" dirty="0">
                <a:latin typeface="Microsoft Sans Serif"/>
                <a:cs typeface="Microsoft Sans Serif"/>
              </a:rPr>
              <a:t>với</a:t>
            </a:r>
            <a:r>
              <a:rPr spc="-90" dirty="0">
                <a:latin typeface="Microsoft Sans Serif"/>
                <a:cs typeface="Microsoft Sans Serif"/>
              </a:rPr>
              <a:t> </a:t>
            </a:r>
            <a:r>
              <a:rPr spc="-710" dirty="0"/>
              <a:t>T</a:t>
            </a:r>
            <a:r>
              <a:rPr spc="25" dirty="0"/>
              <a:t>ensorFlow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920811"/>
            <a:ext cx="14656435" cy="15627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4200" spc="215" dirty="0">
                <a:latin typeface="Microsoft Sans Serif"/>
                <a:cs typeface="Microsoft Sans Serif"/>
              </a:rPr>
              <a:t>Sử</a:t>
            </a:r>
            <a:r>
              <a:rPr sz="4200" spc="-20" dirty="0">
                <a:latin typeface="Microsoft Sans Serif"/>
                <a:cs typeface="Microsoft Sans Serif"/>
              </a:rPr>
              <a:t> dụng</a:t>
            </a:r>
            <a:r>
              <a:rPr sz="4200" spc="-2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API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b="1" dirty="0">
                <a:latin typeface="Arial"/>
                <a:cs typeface="Arial"/>
              </a:rPr>
              <a:t>cấp</a:t>
            </a:r>
            <a:r>
              <a:rPr sz="4200" b="1" spc="-9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thấp</a:t>
            </a:r>
            <a:r>
              <a:rPr sz="4200" b="1" spc="-90" dirty="0">
                <a:latin typeface="Arial"/>
                <a:cs typeface="Arial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105" dirty="0">
                <a:latin typeface="Microsoft Sans Serif"/>
                <a:cs typeface="Microsoft Sans Serif"/>
              </a:rPr>
              <a:t> </a:t>
            </a:r>
            <a:r>
              <a:rPr sz="4200" spc="-45" dirty="0">
                <a:latin typeface="Arial MT"/>
                <a:cs typeface="Arial MT"/>
              </a:rPr>
              <a:t>TensorFlow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cho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endParaRPr sz="4200">
              <a:latin typeface="Microsoft Sans Serif"/>
              <a:cs typeface="Microsoft Sans Serif"/>
            </a:endParaRPr>
          </a:p>
          <a:p>
            <a:pPr marL="927100">
              <a:lnSpc>
                <a:spcPct val="100000"/>
              </a:lnSpc>
              <a:spcBef>
                <a:spcPts val="1015"/>
              </a:spcBef>
            </a:pPr>
            <a:r>
              <a:rPr sz="4200" b="1" dirty="0">
                <a:latin typeface="Arial"/>
                <a:cs typeface="Arial"/>
              </a:rPr>
              <a:t>Bước</a:t>
            </a:r>
            <a:r>
              <a:rPr sz="4200" b="1" spc="-8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2:</a:t>
            </a:r>
            <a:r>
              <a:rPr sz="4200" b="1" spc="-75" dirty="0">
                <a:latin typeface="Arial"/>
                <a:cs typeface="Arial"/>
              </a:rPr>
              <a:t> </a:t>
            </a:r>
            <a:r>
              <a:rPr sz="4200" spc="75" dirty="0">
                <a:latin typeface="Microsoft Sans Serif"/>
                <a:cs typeface="Microsoft Sans Serif"/>
              </a:rPr>
              <a:t>Khởi</a:t>
            </a:r>
            <a:r>
              <a:rPr sz="4200" spc="-2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tạo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định</a:t>
            </a:r>
            <a:r>
              <a:rPr sz="4200" spc="-2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nghĩa</a:t>
            </a:r>
            <a:r>
              <a:rPr sz="4200" spc="-2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các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đối</a:t>
            </a:r>
            <a:r>
              <a:rPr sz="4200" spc="-15" dirty="0">
                <a:latin typeface="Microsoft Sans Serif"/>
                <a:cs typeface="Microsoft Sans Serif"/>
              </a:rPr>
              <a:t> </a:t>
            </a:r>
            <a:r>
              <a:rPr sz="4200" spc="150" dirty="0">
                <a:latin typeface="Microsoft Sans Serif"/>
                <a:cs typeface="Microsoft Sans Serif"/>
              </a:rPr>
              <a:t>tượng</a:t>
            </a:r>
            <a:r>
              <a:rPr sz="4200" spc="-1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huấn</a:t>
            </a:r>
            <a:r>
              <a:rPr sz="4200" spc="-15" dirty="0">
                <a:latin typeface="Microsoft Sans Serif"/>
                <a:cs typeface="Microsoft Sans Serif"/>
              </a:rPr>
              <a:t> </a:t>
            </a:r>
            <a:r>
              <a:rPr sz="4200" spc="-20" dirty="0">
                <a:latin typeface="Microsoft Sans Serif"/>
                <a:cs typeface="Microsoft Sans Serif"/>
              </a:rPr>
              <a:t>luyện</a:t>
            </a:r>
            <a:endParaRPr sz="4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5208" y="4251959"/>
            <a:ext cx="6577584" cy="31242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5" dirty="0">
                <a:latin typeface="Microsoft Sans Serif"/>
                <a:cs typeface="Microsoft Sans Serif"/>
              </a:rPr>
              <a:t>Thực</a:t>
            </a:r>
            <a:r>
              <a:rPr spc="50" dirty="0">
                <a:latin typeface="Microsoft Sans Serif"/>
                <a:cs typeface="Microsoft Sans Serif"/>
              </a:rPr>
              <a:t> </a:t>
            </a:r>
            <a:r>
              <a:rPr dirty="0"/>
              <a:t>hành</a:t>
            </a:r>
            <a:r>
              <a:rPr spc="-30" dirty="0"/>
              <a:t> </a:t>
            </a:r>
            <a:r>
              <a:rPr spc="190" dirty="0">
                <a:latin typeface="Microsoft Sans Serif"/>
                <a:cs typeface="Microsoft Sans Serif"/>
              </a:rPr>
              <a:t>với</a:t>
            </a:r>
            <a:r>
              <a:rPr spc="-90" dirty="0">
                <a:latin typeface="Microsoft Sans Serif"/>
                <a:cs typeface="Microsoft Sans Serif"/>
              </a:rPr>
              <a:t> </a:t>
            </a:r>
            <a:r>
              <a:rPr spc="-710" dirty="0"/>
              <a:t>T</a:t>
            </a:r>
            <a:r>
              <a:rPr spc="25" dirty="0"/>
              <a:t>ensorFlow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920811"/>
            <a:ext cx="13568680" cy="15627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z="4200" spc="215" dirty="0">
                <a:latin typeface="Microsoft Sans Serif"/>
                <a:cs typeface="Microsoft Sans Serif"/>
              </a:rPr>
              <a:t>Sử</a:t>
            </a:r>
            <a:r>
              <a:rPr sz="4200" spc="-20" dirty="0">
                <a:latin typeface="Microsoft Sans Serif"/>
                <a:cs typeface="Microsoft Sans Serif"/>
              </a:rPr>
              <a:t> dụng</a:t>
            </a:r>
            <a:r>
              <a:rPr sz="4200" spc="-2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API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b="1" dirty="0">
                <a:latin typeface="Arial"/>
                <a:cs typeface="Arial"/>
              </a:rPr>
              <a:t>cấp</a:t>
            </a:r>
            <a:r>
              <a:rPr sz="4200" b="1" spc="-9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thấp</a:t>
            </a:r>
            <a:r>
              <a:rPr sz="4200" b="1" spc="-90" dirty="0">
                <a:latin typeface="Arial"/>
                <a:cs typeface="Arial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105" dirty="0">
                <a:latin typeface="Microsoft Sans Serif"/>
                <a:cs typeface="Microsoft Sans Serif"/>
              </a:rPr>
              <a:t> </a:t>
            </a:r>
            <a:r>
              <a:rPr sz="4200" spc="-45" dirty="0">
                <a:latin typeface="Arial MT"/>
                <a:cs typeface="Arial MT"/>
              </a:rPr>
              <a:t>TensorFlow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cho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endParaRPr sz="4200">
              <a:latin typeface="Microsoft Sans Serif"/>
              <a:cs typeface="Microsoft Sans Serif"/>
            </a:endParaRPr>
          </a:p>
          <a:p>
            <a:pPr marL="123825" algn="ctr">
              <a:lnSpc>
                <a:spcPct val="100000"/>
              </a:lnSpc>
              <a:spcBef>
                <a:spcPts val="1015"/>
              </a:spcBef>
            </a:pPr>
            <a:r>
              <a:rPr sz="4200" b="1" dirty="0">
                <a:latin typeface="Arial"/>
                <a:cs typeface="Arial"/>
              </a:rPr>
              <a:t>Bước</a:t>
            </a:r>
            <a:r>
              <a:rPr sz="4200" b="1" spc="-10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3:</a:t>
            </a:r>
            <a:r>
              <a:rPr sz="4200" b="1" spc="-100" dirty="0">
                <a:latin typeface="Arial"/>
                <a:cs typeface="Arial"/>
              </a:rPr>
              <a:t> </a:t>
            </a:r>
            <a:r>
              <a:rPr sz="4200" spc="105" dirty="0">
                <a:latin typeface="Microsoft Sans Serif"/>
                <a:cs typeface="Microsoft Sans Serif"/>
              </a:rPr>
              <a:t>Thực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thi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10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giám</a:t>
            </a:r>
            <a:r>
              <a:rPr sz="4200" spc="-10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sát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huấn</a:t>
            </a:r>
            <a:r>
              <a:rPr sz="4200" spc="-6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luyện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mô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spc="-20" dirty="0">
                <a:latin typeface="Arial MT"/>
                <a:cs typeface="Arial MT"/>
              </a:rPr>
              <a:t>hình</a:t>
            </a:r>
            <a:endParaRPr sz="4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6376" y="4229100"/>
            <a:ext cx="6897624" cy="42077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9235" y="4968907"/>
            <a:ext cx="4141937" cy="261299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9682870" y="6085096"/>
            <a:ext cx="1118870" cy="498475"/>
          </a:xfrm>
          <a:custGeom>
            <a:avLst/>
            <a:gdLst/>
            <a:ahLst/>
            <a:cxnLst/>
            <a:rect l="l" t="t" r="r" b="b"/>
            <a:pathLst>
              <a:path w="1118870" h="498475">
                <a:moveTo>
                  <a:pt x="0" y="0"/>
                </a:moveTo>
                <a:lnTo>
                  <a:pt x="22201" y="43999"/>
                </a:lnTo>
                <a:lnTo>
                  <a:pt x="49262" y="86082"/>
                </a:lnTo>
                <a:lnTo>
                  <a:pt x="80933" y="126052"/>
                </a:lnTo>
                <a:lnTo>
                  <a:pt x="116966" y="163714"/>
                </a:lnTo>
                <a:lnTo>
                  <a:pt x="157112" y="198872"/>
                </a:lnTo>
                <a:lnTo>
                  <a:pt x="201124" y="231330"/>
                </a:lnTo>
                <a:lnTo>
                  <a:pt x="240515" y="256144"/>
                </a:lnTo>
                <a:lnTo>
                  <a:pt x="282242" y="278839"/>
                </a:lnTo>
                <a:lnTo>
                  <a:pt x="326156" y="299305"/>
                </a:lnTo>
                <a:lnTo>
                  <a:pt x="372108" y="317435"/>
                </a:lnTo>
                <a:lnTo>
                  <a:pt x="419946" y="333121"/>
                </a:lnTo>
                <a:lnTo>
                  <a:pt x="469522" y="346255"/>
                </a:lnTo>
                <a:lnTo>
                  <a:pt x="520685" y="356728"/>
                </a:lnTo>
                <a:lnTo>
                  <a:pt x="573285" y="364432"/>
                </a:lnTo>
                <a:lnTo>
                  <a:pt x="634961" y="370369"/>
                </a:lnTo>
                <a:lnTo>
                  <a:pt x="634164" y="498155"/>
                </a:lnTo>
                <a:lnTo>
                  <a:pt x="1118657" y="270407"/>
                </a:lnTo>
                <a:lnTo>
                  <a:pt x="636616" y="56357"/>
                </a:lnTo>
                <a:lnTo>
                  <a:pt x="635758" y="189382"/>
                </a:lnTo>
                <a:lnTo>
                  <a:pt x="605029" y="193498"/>
                </a:lnTo>
                <a:lnTo>
                  <a:pt x="573786" y="196479"/>
                </a:lnTo>
                <a:lnTo>
                  <a:pt x="542069" y="198294"/>
                </a:lnTo>
                <a:lnTo>
                  <a:pt x="509916" y="198906"/>
                </a:lnTo>
                <a:lnTo>
                  <a:pt x="480747" y="198384"/>
                </a:lnTo>
                <a:lnTo>
                  <a:pt x="423485" y="194347"/>
                </a:lnTo>
                <a:lnTo>
                  <a:pt x="338838" y="180986"/>
                </a:lnTo>
                <a:lnTo>
                  <a:pt x="284378" y="167303"/>
                </a:lnTo>
                <a:lnTo>
                  <a:pt x="232311" y="150070"/>
                </a:lnTo>
                <a:lnTo>
                  <a:pt x="182900" y="129480"/>
                </a:lnTo>
                <a:lnTo>
                  <a:pt x="136406" y="105728"/>
                </a:lnTo>
                <a:lnTo>
                  <a:pt x="93091" y="79008"/>
                </a:lnTo>
                <a:lnTo>
                  <a:pt x="53216" y="49514"/>
                </a:lnTo>
                <a:lnTo>
                  <a:pt x="5979" y="6939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5" dirty="0">
                <a:latin typeface="Microsoft Sans Serif"/>
                <a:cs typeface="Microsoft Sans Serif"/>
              </a:rPr>
              <a:t>Thực</a:t>
            </a:r>
            <a:r>
              <a:rPr spc="50" dirty="0">
                <a:latin typeface="Microsoft Sans Serif"/>
                <a:cs typeface="Microsoft Sans Serif"/>
              </a:rPr>
              <a:t> </a:t>
            </a:r>
            <a:r>
              <a:rPr dirty="0"/>
              <a:t>hành</a:t>
            </a:r>
            <a:r>
              <a:rPr spc="-30" dirty="0"/>
              <a:t> </a:t>
            </a:r>
            <a:r>
              <a:rPr spc="190" dirty="0">
                <a:latin typeface="Microsoft Sans Serif"/>
                <a:cs typeface="Microsoft Sans Serif"/>
              </a:rPr>
              <a:t>với</a:t>
            </a:r>
            <a:r>
              <a:rPr spc="-90" dirty="0">
                <a:latin typeface="Microsoft Sans Serif"/>
                <a:cs typeface="Microsoft Sans Serif"/>
              </a:rPr>
              <a:t> </a:t>
            </a:r>
            <a:r>
              <a:rPr spc="-710" dirty="0"/>
              <a:t>T</a:t>
            </a:r>
            <a:r>
              <a:rPr spc="25" dirty="0"/>
              <a:t>ensorFlow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920811"/>
            <a:ext cx="13568680" cy="15627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4200" spc="215" dirty="0">
                <a:latin typeface="Microsoft Sans Serif"/>
                <a:cs typeface="Microsoft Sans Serif"/>
              </a:rPr>
              <a:t>Sử</a:t>
            </a:r>
            <a:r>
              <a:rPr sz="4200" spc="-20" dirty="0">
                <a:latin typeface="Microsoft Sans Serif"/>
                <a:cs typeface="Microsoft Sans Serif"/>
              </a:rPr>
              <a:t> dụng</a:t>
            </a:r>
            <a:r>
              <a:rPr sz="4200" spc="-2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API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b="1" dirty="0">
                <a:latin typeface="Arial"/>
                <a:cs typeface="Arial"/>
              </a:rPr>
              <a:t>cấp</a:t>
            </a:r>
            <a:r>
              <a:rPr sz="4200" b="1" spc="-9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thấp</a:t>
            </a:r>
            <a:r>
              <a:rPr sz="4200" b="1" spc="-90" dirty="0">
                <a:latin typeface="Arial"/>
                <a:cs typeface="Arial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105" dirty="0">
                <a:latin typeface="Microsoft Sans Serif"/>
                <a:cs typeface="Microsoft Sans Serif"/>
              </a:rPr>
              <a:t> </a:t>
            </a:r>
            <a:r>
              <a:rPr sz="4200" spc="-45" dirty="0">
                <a:latin typeface="Arial MT"/>
                <a:cs typeface="Arial MT"/>
              </a:rPr>
              <a:t>TensorFlow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cho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endParaRPr sz="4200">
              <a:latin typeface="Microsoft Sans Serif"/>
              <a:cs typeface="Microsoft Sans Serif"/>
            </a:endParaRPr>
          </a:p>
          <a:p>
            <a:pPr marL="927100">
              <a:lnSpc>
                <a:spcPct val="100000"/>
              </a:lnSpc>
              <a:spcBef>
                <a:spcPts val="1015"/>
              </a:spcBef>
            </a:pPr>
            <a:r>
              <a:rPr sz="4200" b="1" dirty="0">
                <a:latin typeface="Arial"/>
                <a:cs typeface="Arial"/>
              </a:rPr>
              <a:t>Bước</a:t>
            </a:r>
            <a:r>
              <a:rPr sz="4200" b="1" spc="-85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4:</a:t>
            </a:r>
            <a:r>
              <a:rPr sz="4200" b="1" spc="-90" dirty="0">
                <a:latin typeface="Arial"/>
                <a:cs typeface="Arial"/>
              </a:rPr>
              <a:t> </a:t>
            </a:r>
            <a:r>
              <a:rPr sz="4200" spc="204" dirty="0">
                <a:latin typeface="Microsoft Sans Serif"/>
                <a:cs typeface="Microsoft Sans Serif"/>
              </a:rPr>
              <a:t>Dự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đoán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spc="95" dirty="0">
                <a:latin typeface="Microsoft Sans Serif"/>
                <a:cs typeface="Microsoft Sans Serif"/>
              </a:rPr>
              <a:t>trực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quan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hóa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kết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quả</a:t>
            </a:r>
            <a:endParaRPr sz="4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200" y="4928615"/>
            <a:ext cx="5867400" cy="292303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311270" y="6142998"/>
            <a:ext cx="1118870" cy="497205"/>
          </a:xfrm>
          <a:custGeom>
            <a:avLst/>
            <a:gdLst/>
            <a:ahLst/>
            <a:cxnLst/>
            <a:rect l="l" t="t" r="r" b="b"/>
            <a:pathLst>
              <a:path w="1118870" h="497204">
                <a:moveTo>
                  <a:pt x="0" y="0"/>
                </a:moveTo>
                <a:lnTo>
                  <a:pt x="22201" y="43866"/>
                </a:lnTo>
                <a:lnTo>
                  <a:pt x="49262" y="85821"/>
                </a:lnTo>
                <a:lnTo>
                  <a:pt x="80933" y="125670"/>
                </a:lnTo>
                <a:lnTo>
                  <a:pt x="116966" y="163218"/>
                </a:lnTo>
                <a:lnTo>
                  <a:pt x="157112" y="198270"/>
                </a:lnTo>
                <a:lnTo>
                  <a:pt x="201124" y="230630"/>
                </a:lnTo>
                <a:lnTo>
                  <a:pt x="240515" y="255369"/>
                </a:lnTo>
                <a:lnTo>
                  <a:pt x="282242" y="277994"/>
                </a:lnTo>
                <a:lnTo>
                  <a:pt x="326156" y="298399"/>
                </a:lnTo>
                <a:lnTo>
                  <a:pt x="372108" y="316474"/>
                </a:lnTo>
                <a:lnTo>
                  <a:pt x="419946" y="332113"/>
                </a:lnTo>
                <a:lnTo>
                  <a:pt x="469522" y="345207"/>
                </a:lnTo>
                <a:lnTo>
                  <a:pt x="520685" y="355648"/>
                </a:lnTo>
                <a:lnTo>
                  <a:pt x="573285" y="363329"/>
                </a:lnTo>
                <a:lnTo>
                  <a:pt x="634961" y="369247"/>
                </a:lnTo>
                <a:lnTo>
                  <a:pt x="634164" y="496647"/>
                </a:lnTo>
                <a:lnTo>
                  <a:pt x="1118657" y="269588"/>
                </a:lnTo>
                <a:lnTo>
                  <a:pt x="636616" y="56186"/>
                </a:lnTo>
                <a:lnTo>
                  <a:pt x="635758" y="188809"/>
                </a:lnTo>
                <a:lnTo>
                  <a:pt x="605029" y="192912"/>
                </a:lnTo>
                <a:lnTo>
                  <a:pt x="573786" y="195884"/>
                </a:lnTo>
                <a:lnTo>
                  <a:pt x="542069" y="197693"/>
                </a:lnTo>
                <a:lnTo>
                  <a:pt x="509916" y="198304"/>
                </a:lnTo>
                <a:lnTo>
                  <a:pt x="480747" y="197783"/>
                </a:lnTo>
                <a:lnTo>
                  <a:pt x="423485" y="193758"/>
                </a:lnTo>
                <a:lnTo>
                  <a:pt x="338838" y="180438"/>
                </a:lnTo>
                <a:lnTo>
                  <a:pt x="284378" y="166797"/>
                </a:lnTo>
                <a:lnTo>
                  <a:pt x="232311" y="149615"/>
                </a:lnTo>
                <a:lnTo>
                  <a:pt x="182900" y="129088"/>
                </a:lnTo>
                <a:lnTo>
                  <a:pt x="136406" y="105408"/>
                </a:lnTo>
                <a:lnTo>
                  <a:pt x="93091" y="78769"/>
                </a:lnTo>
                <a:lnTo>
                  <a:pt x="53216" y="49364"/>
                </a:lnTo>
                <a:lnTo>
                  <a:pt x="5979" y="6918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2649" y="3821240"/>
            <a:ext cx="6598247" cy="522666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Tổng</a:t>
            </a:r>
            <a:r>
              <a:rPr spc="-30" dirty="0">
                <a:latin typeface="Microsoft Sans Serif"/>
                <a:cs typeface="Microsoft Sans Serif"/>
              </a:rPr>
              <a:t> </a:t>
            </a:r>
            <a:r>
              <a:rPr dirty="0"/>
              <a:t>quan</a:t>
            </a:r>
            <a:r>
              <a:rPr spc="-114" dirty="0"/>
              <a:t> </a:t>
            </a:r>
            <a:r>
              <a:rPr dirty="0">
                <a:latin typeface="Microsoft Sans Serif"/>
                <a:cs typeface="Microsoft Sans Serif"/>
              </a:rPr>
              <a:t>về</a:t>
            </a:r>
            <a:r>
              <a:rPr spc="-35" dirty="0">
                <a:latin typeface="Microsoft Sans Serif"/>
                <a:cs typeface="Microsoft Sans Serif"/>
              </a:rPr>
              <a:t> </a:t>
            </a:r>
            <a:r>
              <a:rPr spc="-10" dirty="0"/>
              <a:t>Keras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920811"/>
            <a:ext cx="15040610" cy="233108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4200" spc="145" dirty="0">
                <a:latin typeface="Microsoft Sans Serif"/>
                <a:cs typeface="Microsoft Sans Serif"/>
              </a:rPr>
              <a:t>Thư</a:t>
            </a:r>
            <a:r>
              <a:rPr sz="4200" spc="-2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viện</a:t>
            </a:r>
            <a:r>
              <a:rPr sz="4200" spc="-10" dirty="0">
                <a:latin typeface="Microsoft Sans Serif"/>
                <a:cs typeface="Microsoft Sans Serif"/>
              </a:rPr>
              <a:t> </a:t>
            </a:r>
            <a:r>
              <a:rPr sz="4200" b="1" spc="-10" dirty="0">
                <a:latin typeface="Arial"/>
                <a:cs typeface="Arial"/>
              </a:rPr>
              <a:t>Keras</a:t>
            </a:r>
            <a:endParaRPr sz="4200">
              <a:latin typeface="Arial"/>
              <a:cs typeface="Arial"/>
            </a:endParaRPr>
          </a:p>
          <a:p>
            <a:pPr marL="1040765" indent="-570865">
              <a:lnSpc>
                <a:spcPct val="100000"/>
              </a:lnSpc>
              <a:spcBef>
                <a:spcPts val="1015"/>
              </a:spcBef>
              <a:buChar char="•"/>
              <a:tabLst>
                <a:tab pos="1040765" algn="l"/>
              </a:tabLst>
            </a:pPr>
            <a:r>
              <a:rPr sz="4200" dirty="0">
                <a:latin typeface="Microsoft Sans Serif"/>
                <a:cs typeface="Microsoft Sans Serif"/>
              </a:rPr>
              <a:t>Đặc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spc="55" dirty="0">
                <a:latin typeface="Microsoft Sans Serif"/>
                <a:cs typeface="Microsoft Sans Serif"/>
              </a:rPr>
              <a:t>trưng</a:t>
            </a:r>
            <a:r>
              <a:rPr sz="4200" spc="55" dirty="0">
                <a:latin typeface="Arial MT"/>
                <a:cs typeface="Arial MT"/>
              </a:rPr>
              <a:t>: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tập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trung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hỗ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spc="130" dirty="0">
                <a:latin typeface="Microsoft Sans Serif"/>
                <a:cs typeface="Microsoft Sans Serif"/>
              </a:rPr>
              <a:t>trợ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xây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spc="95" dirty="0">
                <a:latin typeface="Microsoft Sans Serif"/>
                <a:cs typeface="Microsoft Sans Serif"/>
              </a:rPr>
              <a:t>dựng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mạng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110" dirty="0">
                <a:latin typeface="Microsoft Sans Serif"/>
                <a:cs typeface="Microsoft Sans Serif"/>
              </a:rPr>
              <a:t>nơ</a:t>
            </a:r>
            <a:r>
              <a:rPr sz="4200" spc="110" dirty="0">
                <a:latin typeface="Arial MT"/>
                <a:cs typeface="Arial MT"/>
              </a:rPr>
              <a:t>-</a:t>
            </a:r>
            <a:r>
              <a:rPr sz="4200" dirty="0">
                <a:latin typeface="Arial MT"/>
                <a:cs typeface="Arial MT"/>
              </a:rPr>
              <a:t>ron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Học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spc="-25" dirty="0">
                <a:latin typeface="Arial MT"/>
                <a:cs typeface="Arial MT"/>
              </a:rPr>
              <a:t>sâu</a:t>
            </a:r>
            <a:endParaRPr sz="4200">
              <a:latin typeface="Arial MT"/>
              <a:cs typeface="Arial MT"/>
            </a:endParaRPr>
          </a:p>
          <a:p>
            <a:pPr marL="1040765" indent="-570865">
              <a:lnSpc>
                <a:spcPct val="100000"/>
              </a:lnSpc>
              <a:spcBef>
                <a:spcPts val="1005"/>
              </a:spcBef>
              <a:buFont typeface="Microsoft Sans Serif"/>
              <a:buChar char="•"/>
              <a:tabLst>
                <a:tab pos="1040765" algn="l"/>
                <a:tab pos="6972934" algn="l"/>
                <a:tab pos="7411720" algn="l"/>
              </a:tabLst>
            </a:pPr>
            <a:r>
              <a:rPr sz="4200" dirty="0">
                <a:latin typeface="Arial MT"/>
                <a:cs typeface="Arial MT"/>
              </a:rPr>
              <a:t>Cài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đặt</a:t>
            </a:r>
            <a:r>
              <a:rPr sz="4200" dirty="0">
                <a:latin typeface="Arial MT"/>
                <a:cs typeface="Arial MT"/>
              </a:rPr>
              <a:t>: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i="1" dirty="0">
                <a:solidFill>
                  <a:srgbClr val="006FC0"/>
                </a:solidFill>
                <a:latin typeface="Arial"/>
                <a:cs typeface="Arial"/>
              </a:rPr>
              <a:t>pip</a:t>
            </a:r>
            <a:r>
              <a:rPr sz="4200" i="1" spc="-114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200" i="1" dirty="0">
                <a:solidFill>
                  <a:srgbClr val="006FC0"/>
                </a:solidFill>
                <a:latin typeface="Arial"/>
                <a:cs typeface="Arial"/>
              </a:rPr>
              <a:t>install</a:t>
            </a:r>
            <a:r>
              <a:rPr sz="4200" i="1" spc="-8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4200" i="1" spc="-10" dirty="0">
                <a:solidFill>
                  <a:srgbClr val="006FC0"/>
                </a:solidFill>
                <a:latin typeface="Arial"/>
                <a:cs typeface="Arial"/>
              </a:rPr>
              <a:t>keras</a:t>
            </a:r>
            <a:r>
              <a:rPr sz="4200" i="1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4200" i="1" spc="-50" dirty="0">
                <a:latin typeface="Arial"/>
                <a:cs typeface="Arial"/>
              </a:rPr>
              <a:t>/</a:t>
            </a:r>
            <a:r>
              <a:rPr sz="4200" i="1" dirty="0">
                <a:latin typeface="Arial"/>
                <a:cs typeface="Arial"/>
              </a:rPr>
              <a:t>	</a:t>
            </a:r>
            <a:r>
              <a:rPr sz="4200" dirty="0">
                <a:latin typeface="Arial MT"/>
                <a:cs typeface="Arial MT"/>
              </a:rPr>
              <a:t>tích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spc="110" dirty="0">
                <a:latin typeface="Microsoft Sans Serif"/>
                <a:cs typeface="Microsoft Sans Serif"/>
              </a:rPr>
              <a:t>hợp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spc="110" dirty="0">
                <a:latin typeface="Microsoft Sans Serif"/>
                <a:cs typeface="Microsoft Sans Serif"/>
              </a:rPr>
              <a:t>với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b="1" spc="-25" dirty="0">
                <a:latin typeface="Arial"/>
                <a:cs typeface="Arial"/>
              </a:rPr>
              <a:t>TensorFlow</a:t>
            </a:r>
            <a:r>
              <a:rPr sz="4200" b="1" spc="-100" dirty="0">
                <a:latin typeface="Arial"/>
                <a:cs typeface="Arial"/>
              </a:rPr>
              <a:t> </a:t>
            </a:r>
            <a:r>
              <a:rPr sz="4200" b="1" spc="-35" dirty="0">
                <a:latin typeface="Arial"/>
                <a:cs typeface="Arial"/>
              </a:rPr>
              <a:t>v2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0584" y="5143865"/>
            <a:ext cx="6233718" cy="406158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Nội</a:t>
            </a:r>
            <a:r>
              <a:rPr spc="-50" dirty="0">
                <a:latin typeface="Microsoft Sans Serif"/>
                <a:cs typeface="Microsoft Sans Serif"/>
              </a:rPr>
              <a:t> </a:t>
            </a:r>
            <a:r>
              <a:rPr dirty="0"/>
              <a:t>dung</a:t>
            </a:r>
            <a:r>
              <a:rPr spc="-114" dirty="0"/>
              <a:t> </a:t>
            </a:r>
            <a:r>
              <a:rPr spc="-10" dirty="0"/>
              <a:t>chính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5414" y="2197940"/>
            <a:ext cx="12748895" cy="3887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800"/>
              </a:lnSpc>
              <a:spcBef>
                <a:spcPts val="100"/>
              </a:spcBef>
            </a:pPr>
            <a:r>
              <a:rPr sz="4200" dirty="0">
                <a:latin typeface="Microsoft Sans Serif"/>
                <a:cs typeface="Microsoft Sans Serif"/>
              </a:rPr>
              <a:t>Tổng</a:t>
            </a:r>
            <a:r>
              <a:rPr sz="4200" spc="-1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quan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về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framework</a:t>
            </a:r>
            <a:r>
              <a:rPr sz="4200" spc="-12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6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Python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trong</a:t>
            </a:r>
            <a:r>
              <a:rPr sz="4200" spc="-114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lập</a:t>
            </a:r>
            <a:r>
              <a:rPr sz="4200" spc="-60" dirty="0">
                <a:latin typeface="Microsoft Sans Serif"/>
                <a:cs typeface="Microsoft Sans Serif"/>
              </a:rPr>
              <a:t> </a:t>
            </a:r>
            <a:r>
              <a:rPr sz="4200" spc="-20" dirty="0">
                <a:latin typeface="Arial MT"/>
                <a:cs typeface="Arial MT"/>
              </a:rPr>
              <a:t>trình</a:t>
            </a:r>
            <a:r>
              <a:rPr sz="4200" spc="-275" dirty="0">
                <a:latin typeface="Arial MT"/>
                <a:cs typeface="Arial MT"/>
              </a:rPr>
              <a:t> </a:t>
            </a:r>
            <a:r>
              <a:rPr sz="4200" spc="-25" dirty="0">
                <a:latin typeface="Arial MT"/>
                <a:cs typeface="Arial MT"/>
              </a:rPr>
              <a:t>AI </a:t>
            </a:r>
            <a:r>
              <a:rPr sz="4200" dirty="0">
                <a:latin typeface="Arial MT"/>
                <a:cs typeface="Arial MT"/>
              </a:rPr>
              <a:t>Làm</a:t>
            </a:r>
            <a:r>
              <a:rPr sz="4200" spc="-114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quen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spc="110" dirty="0">
                <a:latin typeface="Microsoft Sans Serif"/>
                <a:cs typeface="Microsoft Sans Serif"/>
              </a:rPr>
              <a:t>với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spc="-10" dirty="0">
                <a:latin typeface="Arial MT"/>
                <a:cs typeface="Arial MT"/>
              </a:rPr>
              <a:t>framework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Học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máy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spc="-25" dirty="0">
                <a:latin typeface="Arial MT"/>
                <a:cs typeface="Arial MT"/>
              </a:rPr>
              <a:t>scikit-</a:t>
            </a:r>
            <a:r>
              <a:rPr sz="4200" spc="-10" dirty="0">
                <a:latin typeface="Arial MT"/>
                <a:cs typeface="Arial MT"/>
              </a:rPr>
              <a:t>learn </a:t>
            </a:r>
            <a:r>
              <a:rPr sz="4200" spc="-50" dirty="0">
                <a:solidFill>
                  <a:srgbClr val="081C36"/>
                </a:solidFill>
                <a:latin typeface="Arial MT"/>
                <a:cs typeface="Arial MT"/>
              </a:rPr>
              <a:t>TensorFlow</a:t>
            </a:r>
            <a:r>
              <a:rPr sz="4200" spc="-95" dirty="0">
                <a:solidFill>
                  <a:srgbClr val="081C36"/>
                </a:solidFill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81C36"/>
                </a:solidFill>
                <a:latin typeface="Arial MT"/>
                <a:cs typeface="Arial MT"/>
              </a:rPr>
              <a:t>và</a:t>
            </a:r>
            <a:r>
              <a:rPr sz="4200" spc="-90" dirty="0">
                <a:solidFill>
                  <a:srgbClr val="081C36"/>
                </a:solidFill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81C36"/>
                </a:solidFill>
                <a:latin typeface="Arial MT"/>
                <a:cs typeface="Arial MT"/>
              </a:rPr>
              <a:t>Keras</a:t>
            </a:r>
            <a:r>
              <a:rPr sz="4200" spc="-100" dirty="0">
                <a:solidFill>
                  <a:srgbClr val="081C36"/>
                </a:solidFill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81C36"/>
                </a:solidFill>
                <a:latin typeface="Arial MT"/>
                <a:cs typeface="Arial MT"/>
              </a:rPr>
              <a:t>trong</a:t>
            </a:r>
            <a:r>
              <a:rPr sz="4200" spc="-95" dirty="0">
                <a:solidFill>
                  <a:srgbClr val="081C36"/>
                </a:solidFill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81C36"/>
                </a:solidFill>
                <a:latin typeface="Microsoft Sans Serif"/>
                <a:cs typeface="Microsoft Sans Serif"/>
              </a:rPr>
              <a:t>thiết</a:t>
            </a:r>
            <a:r>
              <a:rPr sz="4200" spc="-60" dirty="0">
                <a:solidFill>
                  <a:srgbClr val="081C36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81C36"/>
                </a:solidFill>
                <a:latin typeface="Microsoft Sans Serif"/>
                <a:cs typeface="Microsoft Sans Serif"/>
              </a:rPr>
              <a:t>kế</a:t>
            </a:r>
            <a:r>
              <a:rPr sz="4200" spc="-45" dirty="0">
                <a:solidFill>
                  <a:srgbClr val="081C36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81C36"/>
                </a:solidFill>
                <a:latin typeface="Arial MT"/>
                <a:cs typeface="Arial MT"/>
              </a:rPr>
              <a:t>mô</a:t>
            </a:r>
            <a:r>
              <a:rPr sz="4200" spc="-100" dirty="0">
                <a:solidFill>
                  <a:srgbClr val="081C36"/>
                </a:solidFill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81C36"/>
                </a:solidFill>
                <a:latin typeface="Arial MT"/>
                <a:cs typeface="Arial MT"/>
              </a:rPr>
              <a:t>hình</a:t>
            </a:r>
            <a:r>
              <a:rPr sz="4200" spc="-100" dirty="0">
                <a:solidFill>
                  <a:srgbClr val="081C36"/>
                </a:solidFill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81C36"/>
                </a:solidFill>
                <a:latin typeface="Microsoft Sans Serif"/>
                <a:cs typeface="Microsoft Sans Serif"/>
              </a:rPr>
              <a:t>Học</a:t>
            </a:r>
            <a:r>
              <a:rPr sz="4200" spc="-45" dirty="0">
                <a:solidFill>
                  <a:srgbClr val="081C36"/>
                </a:solidFill>
                <a:latin typeface="Microsoft Sans Serif"/>
                <a:cs typeface="Microsoft Sans Serif"/>
              </a:rPr>
              <a:t> </a:t>
            </a:r>
            <a:r>
              <a:rPr sz="4200" spc="-25" dirty="0">
                <a:solidFill>
                  <a:srgbClr val="081C36"/>
                </a:solidFill>
                <a:latin typeface="Arial MT"/>
                <a:cs typeface="Arial MT"/>
              </a:rPr>
              <a:t>sâu </a:t>
            </a:r>
            <a:r>
              <a:rPr sz="4200" spc="-65" dirty="0">
                <a:solidFill>
                  <a:srgbClr val="081C36"/>
                </a:solidFill>
                <a:latin typeface="Arial MT"/>
                <a:cs typeface="Arial MT"/>
              </a:rPr>
              <a:t>PyTorch</a:t>
            </a:r>
            <a:r>
              <a:rPr sz="4200" spc="-110" dirty="0">
                <a:solidFill>
                  <a:srgbClr val="081C36"/>
                </a:solidFill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81C36"/>
                </a:solidFill>
                <a:latin typeface="Arial MT"/>
                <a:cs typeface="Arial MT"/>
              </a:rPr>
              <a:t>trong</a:t>
            </a:r>
            <a:r>
              <a:rPr sz="4200" spc="-110" dirty="0">
                <a:solidFill>
                  <a:srgbClr val="081C36"/>
                </a:solidFill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81C36"/>
                </a:solidFill>
                <a:latin typeface="Microsoft Sans Serif"/>
                <a:cs typeface="Microsoft Sans Serif"/>
              </a:rPr>
              <a:t>thiết</a:t>
            </a:r>
            <a:r>
              <a:rPr sz="4200" spc="-65" dirty="0">
                <a:solidFill>
                  <a:srgbClr val="081C36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81C36"/>
                </a:solidFill>
                <a:latin typeface="Microsoft Sans Serif"/>
                <a:cs typeface="Microsoft Sans Serif"/>
              </a:rPr>
              <a:t>kế</a:t>
            </a:r>
            <a:r>
              <a:rPr sz="4200" spc="-55" dirty="0">
                <a:solidFill>
                  <a:srgbClr val="081C36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81C36"/>
                </a:solidFill>
                <a:latin typeface="Arial MT"/>
                <a:cs typeface="Arial MT"/>
              </a:rPr>
              <a:t>mô</a:t>
            </a:r>
            <a:r>
              <a:rPr sz="4200" spc="-120" dirty="0">
                <a:solidFill>
                  <a:srgbClr val="081C36"/>
                </a:solidFill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81C36"/>
                </a:solidFill>
                <a:latin typeface="Arial MT"/>
                <a:cs typeface="Arial MT"/>
              </a:rPr>
              <a:t>hình</a:t>
            </a:r>
            <a:r>
              <a:rPr sz="4200" spc="-110" dirty="0">
                <a:solidFill>
                  <a:srgbClr val="081C36"/>
                </a:solidFill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81C36"/>
                </a:solidFill>
                <a:latin typeface="Microsoft Sans Serif"/>
                <a:cs typeface="Microsoft Sans Serif"/>
              </a:rPr>
              <a:t>Học</a:t>
            </a:r>
            <a:r>
              <a:rPr sz="4200" spc="-60" dirty="0">
                <a:solidFill>
                  <a:srgbClr val="081C36"/>
                </a:solidFill>
                <a:latin typeface="Microsoft Sans Serif"/>
                <a:cs typeface="Microsoft Sans Serif"/>
              </a:rPr>
              <a:t> </a:t>
            </a:r>
            <a:r>
              <a:rPr sz="4200" spc="-25" dirty="0">
                <a:solidFill>
                  <a:srgbClr val="081C36"/>
                </a:solidFill>
                <a:latin typeface="Arial MT"/>
                <a:cs typeface="Arial MT"/>
              </a:rPr>
              <a:t>sâu</a:t>
            </a:r>
            <a:endParaRPr sz="4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5" dirty="0">
                <a:latin typeface="Microsoft Sans Serif"/>
                <a:cs typeface="Microsoft Sans Serif"/>
              </a:rPr>
              <a:t>Thực</a:t>
            </a:r>
            <a:r>
              <a:rPr spc="50" dirty="0">
                <a:latin typeface="Microsoft Sans Serif"/>
                <a:cs typeface="Microsoft Sans Serif"/>
              </a:rPr>
              <a:t> </a:t>
            </a:r>
            <a:r>
              <a:rPr dirty="0"/>
              <a:t>hành</a:t>
            </a:r>
            <a:r>
              <a:rPr spc="-25" dirty="0"/>
              <a:t> </a:t>
            </a:r>
            <a:r>
              <a:rPr spc="190" dirty="0">
                <a:latin typeface="Microsoft Sans Serif"/>
                <a:cs typeface="Microsoft Sans Serif"/>
              </a:rPr>
              <a:t>với</a:t>
            </a:r>
            <a:r>
              <a:rPr spc="25" dirty="0">
                <a:latin typeface="Microsoft Sans Serif"/>
                <a:cs typeface="Microsoft Sans Serif"/>
              </a:rPr>
              <a:t> </a:t>
            </a:r>
            <a:r>
              <a:rPr spc="-10" dirty="0"/>
              <a:t>Keras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920811"/>
            <a:ext cx="12280265" cy="15627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4200" spc="215" dirty="0">
                <a:latin typeface="Microsoft Sans Serif"/>
                <a:cs typeface="Microsoft Sans Serif"/>
              </a:rPr>
              <a:t>Sử</a:t>
            </a:r>
            <a:r>
              <a:rPr sz="4200" spc="-15" dirty="0">
                <a:latin typeface="Microsoft Sans Serif"/>
                <a:cs typeface="Microsoft Sans Serif"/>
              </a:rPr>
              <a:t> </a:t>
            </a:r>
            <a:r>
              <a:rPr sz="4200" spc="-20" dirty="0">
                <a:latin typeface="Microsoft Sans Serif"/>
                <a:cs typeface="Microsoft Sans Serif"/>
              </a:rPr>
              <a:t>dụng</a:t>
            </a:r>
            <a:r>
              <a:rPr sz="4200" spc="-2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API</a:t>
            </a:r>
            <a:r>
              <a:rPr sz="4200" spc="-60" dirty="0">
                <a:latin typeface="Arial MT"/>
                <a:cs typeface="Arial MT"/>
              </a:rPr>
              <a:t> </a:t>
            </a:r>
            <a:r>
              <a:rPr sz="4200" b="1" dirty="0">
                <a:latin typeface="Arial"/>
                <a:cs typeface="Arial"/>
              </a:rPr>
              <a:t>cấp</a:t>
            </a:r>
            <a:r>
              <a:rPr sz="4200" b="1" spc="-85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cao</a:t>
            </a:r>
            <a:r>
              <a:rPr sz="4200" b="1" spc="-85" dirty="0">
                <a:latin typeface="Arial"/>
                <a:cs typeface="Arial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b="1" dirty="0">
                <a:latin typeface="Arial"/>
                <a:cs typeface="Arial"/>
              </a:rPr>
              <a:t>Keras</a:t>
            </a:r>
            <a:r>
              <a:rPr sz="4200" b="1" spc="-70" dirty="0">
                <a:latin typeface="Arial"/>
                <a:cs typeface="Arial"/>
              </a:rPr>
              <a:t> </a:t>
            </a:r>
            <a:r>
              <a:rPr sz="4200" dirty="0">
                <a:latin typeface="Arial MT"/>
                <a:cs typeface="Arial MT"/>
              </a:rPr>
              <a:t>cho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endParaRPr sz="4200">
              <a:latin typeface="Microsoft Sans Serif"/>
              <a:cs typeface="Microsoft Sans Serif"/>
            </a:endParaRPr>
          </a:p>
          <a:p>
            <a:pPr marL="927100">
              <a:lnSpc>
                <a:spcPct val="100000"/>
              </a:lnSpc>
              <a:spcBef>
                <a:spcPts val="1015"/>
              </a:spcBef>
            </a:pPr>
            <a:r>
              <a:rPr sz="4200" b="1" dirty="0">
                <a:latin typeface="Arial"/>
                <a:cs typeface="Arial"/>
              </a:rPr>
              <a:t>Bước</a:t>
            </a:r>
            <a:r>
              <a:rPr sz="4200" b="1" spc="-9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1:</a:t>
            </a:r>
            <a:r>
              <a:rPr sz="4200" b="1" spc="-95" dirty="0">
                <a:latin typeface="Arial"/>
                <a:cs typeface="Arial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Biểu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diễn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spc="225" dirty="0">
                <a:latin typeface="Microsoft Sans Serif"/>
                <a:cs typeface="Microsoft Sans Serif"/>
              </a:rPr>
              <a:t>dữ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liệu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xây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spc="95" dirty="0">
                <a:latin typeface="Microsoft Sans Serif"/>
                <a:cs typeface="Microsoft Sans Serif"/>
              </a:rPr>
              <a:t>dựng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mô</a:t>
            </a:r>
            <a:r>
              <a:rPr sz="4200" spc="-100" dirty="0">
                <a:latin typeface="Arial MT"/>
                <a:cs typeface="Arial MT"/>
              </a:rPr>
              <a:t> </a:t>
            </a:r>
            <a:r>
              <a:rPr sz="4200" spc="-20" dirty="0">
                <a:latin typeface="Arial MT"/>
                <a:cs typeface="Arial MT"/>
              </a:rPr>
              <a:t>hình</a:t>
            </a:r>
            <a:endParaRPr sz="4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4940" y="4084320"/>
            <a:ext cx="7818119" cy="384657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5" dirty="0">
                <a:latin typeface="Microsoft Sans Serif"/>
                <a:cs typeface="Microsoft Sans Serif"/>
              </a:rPr>
              <a:t>Thực</a:t>
            </a:r>
            <a:r>
              <a:rPr spc="50" dirty="0">
                <a:latin typeface="Microsoft Sans Serif"/>
                <a:cs typeface="Microsoft Sans Serif"/>
              </a:rPr>
              <a:t> </a:t>
            </a:r>
            <a:r>
              <a:rPr dirty="0"/>
              <a:t>hành</a:t>
            </a:r>
            <a:r>
              <a:rPr spc="-25" dirty="0"/>
              <a:t> </a:t>
            </a:r>
            <a:r>
              <a:rPr spc="190" dirty="0">
                <a:latin typeface="Microsoft Sans Serif"/>
                <a:cs typeface="Microsoft Sans Serif"/>
              </a:rPr>
              <a:t>với</a:t>
            </a:r>
            <a:r>
              <a:rPr spc="25" dirty="0">
                <a:latin typeface="Microsoft Sans Serif"/>
                <a:cs typeface="Microsoft Sans Serif"/>
              </a:rPr>
              <a:t> </a:t>
            </a:r>
            <a:r>
              <a:rPr spc="-10" dirty="0"/>
              <a:t>Keras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920811"/>
            <a:ext cx="12778740" cy="15627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4200" spc="215" dirty="0">
                <a:latin typeface="Microsoft Sans Serif"/>
                <a:cs typeface="Microsoft Sans Serif"/>
              </a:rPr>
              <a:t>Sử</a:t>
            </a:r>
            <a:r>
              <a:rPr sz="4200" spc="-15" dirty="0">
                <a:latin typeface="Microsoft Sans Serif"/>
                <a:cs typeface="Microsoft Sans Serif"/>
              </a:rPr>
              <a:t> </a:t>
            </a:r>
            <a:r>
              <a:rPr sz="4200" spc="-20" dirty="0">
                <a:latin typeface="Microsoft Sans Serif"/>
                <a:cs typeface="Microsoft Sans Serif"/>
              </a:rPr>
              <a:t>dụng</a:t>
            </a:r>
            <a:r>
              <a:rPr sz="4200" spc="-2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API</a:t>
            </a:r>
            <a:r>
              <a:rPr sz="4200" spc="-60" dirty="0">
                <a:latin typeface="Arial MT"/>
                <a:cs typeface="Arial MT"/>
              </a:rPr>
              <a:t> </a:t>
            </a:r>
            <a:r>
              <a:rPr sz="4200" b="1" dirty="0">
                <a:latin typeface="Arial"/>
                <a:cs typeface="Arial"/>
              </a:rPr>
              <a:t>cấp</a:t>
            </a:r>
            <a:r>
              <a:rPr sz="4200" b="1" spc="-85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cao</a:t>
            </a:r>
            <a:r>
              <a:rPr sz="4200" b="1" spc="-85" dirty="0">
                <a:latin typeface="Arial"/>
                <a:cs typeface="Arial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b="1" dirty="0">
                <a:latin typeface="Arial"/>
                <a:cs typeface="Arial"/>
              </a:rPr>
              <a:t>Keras</a:t>
            </a:r>
            <a:r>
              <a:rPr sz="4200" b="1" spc="-70" dirty="0">
                <a:latin typeface="Arial"/>
                <a:cs typeface="Arial"/>
              </a:rPr>
              <a:t> </a:t>
            </a:r>
            <a:r>
              <a:rPr sz="4200" dirty="0">
                <a:latin typeface="Arial MT"/>
                <a:cs typeface="Arial MT"/>
              </a:rPr>
              <a:t>cho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endParaRPr sz="4200">
              <a:latin typeface="Microsoft Sans Serif"/>
              <a:cs typeface="Microsoft Sans Serif"/>
            </a:endParaRPr>
          </a:p>
          <a:p>
            <a:pPr marL="927100">
              <a:lnSpc>
                <a:spcPct val="100000"/>
              </a:lnSpc>
              <a:spcBef>
                <a:spcPts val="1015"/>
              </a:spcBef>
            </a:pPr>
            <a:r>
              <a:rPr sz="4200" b="1" dirty="0">
                <a:latin typeface="Arial"/>
                <a:cs typeface="Arial"/>
              </a:rPr>
              <a:t>Bước</a:t>
            </a:r>
            <a:r>
              <a:rPr sz="4200" b="1" spc="-10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2:</a:t>
            </a:r>
            <a:r>
              <a:rPr sz="4200" b="1" spc="-100" dirty="0">
                <a:latin typeface="Arial"/>
                <a:cs typeface="Arial"/>
              </a:rPr>
              <a:t> </a:t>
            </a:r>
            <a:r>
              <a:rPr sz="4200" spc="105" dirty="0">
                <a:latin typeface="Microsoft Sans Serif"/>
                <a:cs typeface="Microsoft Sans Serif"/>
              </a:rPr>
              <a:t>Thực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thi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10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giám</a:t>
            </a:r>
            <a:r>
              <a:rPr sz="4200" spc="-10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sát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huấn</a:t>
            </a:r>
            <a:r>
              <a:rPr sz="4200" spc="-6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luyện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mô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spc="-20" dirty="0">
                <a:latin typeface="Arial MT"/>
                <a:cs typeface="Arial MT"/>
              </a:rPr>
              <a:t>hình</a:t>
            </a:r>
            <a:endParaRPr sz="4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0072" y="5056632"/>
            <a:ext cx="7039356" cy="25176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64724" y="4873130"/>
            <a:ext cx="5578928" cy="289513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9457318" y="6196348"/>
            <a:ext cx="1118870" cy="498475"/>
          </a:xfrm>
          <a:custGeom>
            <a:avLst/>
            <a:gdLst/>
            <a:ahLst/>
            <a:cxnLst/>
            <a:rect l="l" t="t" r="r" b="b"/>
            <a:pathLst>
              <a:path w="1118870" h="498475">
                <a:moveTo>
                  <a:pt x="0" y="0"/>
                </a:moveTo>
                <a:lnTo>
                  <a:pt x="22201" y="43999"/>
                </a:lnTo>
                <a:lnTo>
                  <a:pt x="49262" y="86082"/>
                </a:lnTo>
                <a:lnTo>
                  <a:pt x="80933" y="126052"/>
                </a:lnTo>
                <a:lnTo>
                  <a:pt x="116966" y="163714"/>
                </a:lnTo>
                <a:lnTo>
                  <a:pt x="157112" y="198872"/>
                </a:lnTo>
                <a:lnTo>
                  <a:pt x="201124" y="231330"/>
                </a:lnTo>
                <a:lnTo>
                  <a:pt x="240515" y="256144"/>
                </a:lnTo>
                <a:lnTo>
                  <a:pt x="282242" y="278839"/>
                </a:lnTo>
                <a:lnTo>
                  <a:pt x="326156" y="299305"/>
                </a:lnTo>
                <a:lnTo>
                  <a:pt x="372108" y="317435"/>
                </a:lnTo>
                <a:lnTo>
                  <a:pt x="419946" y="333121"/>
                </a:lnTo>
                <a:lnTo>
                  <a:pt x="469522" y="346255"/>
                </a:lnTo>
                <a:lnTo>
                  <a:pt x="520685" y="356728"/>
                </a:lnTo>
                <a:lnTo>
                  <a:pt x="573285" y="364432"/>
                </a:lnTo>
                <a:lnTo>
                  <a:pt x="634961" y="370369"/>
                </a:lnTo>
                <a:lnTo>
                  <a:pt x="634164" y="498155"/>
                </a:lnTo>
                <a:lnTo>
                  <a:pt x="1118657" y="270407"/>
                </a:lnTo>
                <a:lnTo>
                  <a:pt x="636616" y="56357"/>
                </a:lnTo>
                <a:lnTo>
                  <a:pt x="635758" y="189382"/>
                </a:lnTo>
                <a:lnTo>
                  <a:pt x="605029" y="193498"/>
                </a:lnTo>
                <a:lnTo>
                  <a:pt x="573786" y="196479"/>
                </a:lnTo>
                <a:lnTo>
                  <a:pt x="542069" y="198294"/>
                </a:lnTo>
                <a:lnTo>
                  <a:pt x="509916" y="198906"/>
                </a:lnTo>
                <a:lnTo>
                  <a:pt x="480747" y="198384"/>
                </a:lnTo>
                <a:lnTo>
                  <a:pt x="423485" y="194347"/>
                </a:lnTo>
                <a:lnTo>
                  <a:pt x="338838" y="180986"/>
                </a:lnTo>
                <a:lnTo>
                  <a:pt x="284378" y="167303"/>
                </a:lnTo>
                <a:lnTo>
                  <a:pt x="232311" y="150070"/>
                </a:lnTo>
                <a:lnTo>
                  <a:pt x="182900" y="129480"/>
                </a:lnTo>
                <a:lnTo>
                  <a:pt x="136406" y="105728"/>
                </a:lnTo>
                <a:lnTo>
                  <a:pt x="93091" y="79008"/>
                </a:lnTo>
                <a:lnTo>
                  <a:pt x="53216" y="49514"/>
                </a:lnTo>
                <a:lnTo>
                  <a:pt x="5979" y="6939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5" dirty="0">
                <a:latin typeface="Microsoft Sans Serif"/>
                <a:cs typeface="Microsoft Sans Serif"/>
              </a:rPr>
              <a:t>Thực</a:t>
            </a:r>
            <a:r>
              <a:rPr spc="50" dirty="0">
                <a:latin typeface="Microsoft Sans Serif"/>
                <a:cs typeface="Microsoft Sans Serif"/>
              </a:rPr>
              <a:t> </a:t>
            </a:r>
            <a:r>
              <a:rPr dirty="0"/>
              <a:t>hành</a:t>
            </a:r>
            <a:r>
              <a:rPr spc="-25" dirty="0"/>
              <a:t> </a:t>
            </a:r>
            <a:r>
              <a:rPr spc="190" dirty="0">
                <a:latin typeface="Microsoft Sans Serif"/>
                <a:cs typeface="Microsoft Sans Serif"/>
              </a:rPr>
              <a:t>với</a:t>
            </a:r>
            <a:r>
              <a:rPr spc="25" dirty="0">
                <a:latin typeface="Microsoft Sans Serif"/>
                <a:cs typeface="Microsoft Sans Serif"/>
              </a:rPr>
              <a:t> </a:t>
            </a:r>
            <a:r>
              <a:rPr spc="-10" dirty="0"/>
              <a:t>Keras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1920811"/>
            <a:ext cx="12133580" cy="15627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sz="4200" spc="215" dirty="0">
                <a:latin typeface="Microsoft Sans Serif"/>
                <a:cs typeface="Microsoft Sans Serif"/>
              </a:rPr>
              <a:t>Sử</a:t>
            </a:r>
            <a:r>
              <a:rPr sz="4200" spc="-15" dirty="0">
                <a:latin typeface="Microsoft Sans Serif"/>
                <a:cs typeface="Microsoft Sans Serif"/>
              </a:rPr>
              <a:t> </a:t>
            </a:r>
            <a:r>
              <a:rPr sz="4200" spc="-20" dirty="0">
                <a:latin typeface="Microsoft Sans Serif"/>
                <a:cs typeface="Microsoft Sans Serif"/>
              </a:rPr>
              <a:t>dụng</a:t>
            </a:r>
            <a:r>
              <a:rPr sz="4200" spc="-2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API</a:t>
            </a:r>
            <a:r>
              <a:rPr sz="4200" spc="-60" dirty="0">
                <a:latin typeface="Arial MT"/>
                <a:cs typeface="Arial MT"/>
              </a:rPr>
              <a:t> </a:t>
            </a:r>
            <a:r>
              <a:rPr sz="4200" b="1" dirty="0">
                <a:latin typeface="Arial"/>
                <a:cs typeface="Arial"/>
              </a:rPr>
              <a:t>cấp</a:t>
            </a:r>
            <a:r>
              <a:rPr sz="4200" b="1" spc="-85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cao</a:t>
            </a:r>
            <a:r>
              <a:rPr sz="4200" b="1" spc="-85" dirty="0">
                <a:latin typeface="Arial"/>
                <a:cs typeface="Arial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25" dirty="0">
                <a:latin typeface="Microsoft Sans Serif"/>
                <a:cs typeface="Microsoft Sans Serif"/>
              </a:rPr>
              <a:t> </a:t>
            </a:r>
            <a:r>
              <a:rPr sz="4200" b="1" dirty="0">
                <a:latin typeface="Arial"/>
                <a:cs typeface="Arial"/>
              </a:rPr>
              <a:t>Keras</a:t>
            </a:r>
            <a:r>
              <a:rPr sz="4200" b="1" spc="-70" dirty="0">
                <a:latin typeface="Arial"/>
                <a:cs typeface="Arial"/>
              </a:rPr>
              <a:t> </a:t>
            </a:r>
            <a:r>
              <a:rPr sz="4200" dirty="0">
                <a:latin typeface="Arial MT"/>
                <a:cs typeface="Arial MT"/>
              </a:rPr>
              <a:t>cho</a:t>
            </a:r>
            <a:r>
              <a:rPr sz="4200" spc="-8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bài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toán</a:t>
            </a:r>
            <a:r>
              <a:rPr sz="4200" spc="-8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ví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dụ</a:t>
            </a:r>
            <a:endParaRPr sz="4200">
              <a:latin typeface="Microsoft Sans Serif"/>
              <a:cs typeface="Microsoft Sans Serif"/>
            </a:endParaRPr>
          </a:p>
          <a:p>
            <a:pPr marL="54610" algn="ctr">
              <a:lnSpc>
                <a:spcPct val="100000"/>
              </a:lnSpc>
              <a:spcBef>
                <a:spcPts val="1015"/>
              </a:spcBef>
            </a:pPr>
            <a:r>
              <a:rPr sz="4200" b="1" dirty="0">
                <a:latin typeface="Arial"/>
                <a:cs typeface="Arial"/>
              </a:rPr>
              <a:t>Bước</a:t>
            </a:r>
            <a:r>
              <a:rPr sz="4200" b="1" spc="-85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3:</a:t>
            </a:r>
            <a:r>
              <a:rPr sz="4200" b="1" spc="-90" dirty="0">
                <a:latin typeface="Arial"/>
                <a:cs typeface="Arial"/>
              </a:rPr>
              <a:t> </a:t>
            </a:r>
            <a:r>
              <a:rPr sz="4200" spc="204" dirty="0">
                <a:latin typeface="Microsoft Sans Serif"/>
                <a:cs typeface="Microsoft Sans Serif"/>
              </a:rPr>
              <a:t>Dự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đoán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spc="95" dirty="0">
                <a:latin typeface="Microsoft Sans Serif"/>
                <a:cs typeface="Microsoft Sans Serif"/>
              </a:rPr>
              <a:t>trực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quan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hóa</a:t>
            </a:r>
            <a:r>
              <a:rPr sz="4200" spc="-9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kết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-25" dirty="0">
                <a:latin typeface="Microsoft Sans Serif"/>
                <a:cs typeface="Microsoft Sans Serif"/>
              </a:rPr>
              <a:t>quả</a:t>
            </a:r>
            <a:endParaRPr sz="4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860" y="4767071"/>
            <a:ext cx="6451092" cy="31546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91788" y="3739678"/>
            <a:ext cx="7063946" cy="559471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587106" y="6255784"/>
            <a:ext cx="1117600" cy="498475"/>
          </a:xfrm>
          <a:custGeom>
            <a:avLst/>
            <a:gdLst/>
            <a:ahLst/>
            <a:cxnLst/>
            <a:rect l="l" t="t" r="r" b="b"/>
            <a:pathLst>
              <a:path w="1117600" h="498475">
                <a:moveTo>
                  <a:pt x="0" y="0"/>
                </a:moveTo>
                <a:lnTo>
                  <a:pt x="22171" y="43999"/>
                </a:lnTo>
                <a:lnTo>
                  <a:pt x="49194" y="86082"/>
                </a:lnTo>
                <a:lnTo>
                  <a:pt x="80821" y="126052"/>
                </a:lnTo>
                <a:lnTo>
                  <a:pt x="116804" y="163714"/>
                </a:lnTo>
                <a:lnTo>
                  <a:pt x="156895" y="198872"/>
                </a:lnTo>
                <a:lnTo>
                  <a:pt x="200846" y="231330"/>
                </a:lnTo>
                <a:lnTo>
                  <a:pt x="240183" y="256144"/>
                </a:lnTo>
                <a:lnTo>
                  <a:pt x="281852" y="278839"/>
                </a:lnTo>
                <a:lnTo>
                  <a:pt x="325706" y="299305"/>
                </a:lnTo>
                <a:lnTo>
                  <a:pt x="371594" y="317435"/>
                </a:lnTo>
                <a:lnTo>
                  <a:pt x="419367" y="333121"/>
                </a:lnTo>
                <a:lnTo>
                  <a:pt x="468874" y="346255"/>
                </a:lnTo>
                <a:lnTo>
                  <a:pt x="519967" y="356728"/>
                </a:lnTo>
                <a:lnTo>
                  <a:pt x="572494" y="364432"/>
                </a:lnTo>
                <a:lnTo>
                  <a:pt x="634084" y="370369"/>
                </a:lnTo>
                <a:lnTo>
                  <a:pt x="633288" y="498155"/>
                </a:lnTo>
                <a:lnTo>
                  <a:pt x="1117113" y="270407"/>
                </a:lnTo>
                <a:lnTo>
                  <a:pt x="635737" y="56357"/>
                </a:lnTo>
                <a:lnTo>
                  <a:pt x="634880" y="189382"/>
                </a:lnTo>
                <a:lnTo>
                  <a:pt x="604194" y="193498"/>
                </a:lnTo>
                <a:lnTo>
                  <a:pt x="572994" y="196479"/>
                </a:lnTo>
                <a:lnTo>
                  <a:pt x="541321" y="198294"/>
                </a:lnTo>
                <a:lnTo>
                  <a:pt x="509212" y="198906"/>
                </a:lnTo>
                <a:lnTo>
                  <a:pt x="480084" y="198384"/>
                </a:lnTo>
                <a:lnTo>
                  <a:pt x="422900" y="194347"/>
                </a:lnTo>
                <a:lnTo>
                  <a:pt x="338370" y="180986"/>
                </a:lnTo>
                <a:lnTo>
                  <a:pt x="283985" y="167303"/>
                </a:lnTo>
                <a:lnTo>
                  <a:pt x="231991" y="150070"/>
                </a:lnTo>
                <a:lnTo>
                  <a:pt x="182648" y="129480"/>
                </a:lnTo>
                <a:lnTo>
                  <a:pt x="136218" y="105728"/>
                </a:lnTo>
                <a:lnTo>
                  <a:pt x="92962" y="79008"/>
                </a:lnTo>
                <a:lnTo>
                  <a:pt x="53143" y="49514"/>
                </a:lnTo>
                <a:lnTo>
                  <a:pt x="5970" y="6939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0136" y="3857371"/>
            <a:ext cx="13051790" cy="236537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4293870" marR="5080" indent="-4281805">
              <a:lnSpc>
                <a:spcPts val="8700"/>
              </a:lnSpc>
              <a:spcBef>
                <a:spcPts val="1220"/>
              </a:spcBef>
            </a:pPr>
            <a:r>
              <a:rPr sz="8100" spc="135" dirty="0">
                <a:latin typeface="Microsoft Sans Serif"/>
                <a:cs typeface="Microsoft Sans Serif"/>
              </a:rPr>
              <a:t>Những</a:t>
            </a:r>
            <a:r>
              <a:rPr sz="8100" spc="45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điều</a:t>
            </a:r>
            <a:r>
              <a:rPr sz="8100" spc="45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cần</a:t>
            </a:r>
            <a:r>
              <a:rPr sz="8100" spc="45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ghi</a:t>
            </a:r>
            <a:r>
              <a:rPr sz="8100" spc="45" dirty="0">
                <a:latin typeface="Microsoft Sans Serif"/>
                <a:cs typeface="Microsoft Sans Serif"/>
              </a:rPr>
              <a:t> </a:t>
            </a:r>
            <a:r>
              <a:rPr sz="8100" spc="270" dirty="0">
                <a:latin typeface="Microsoft Sans Serif"/>
                <a:cs typeface="Microsoft Sans Serif"/>
              </a:rPr>
              <a:t>nhớ</a:t>
            </a:r>
            <a:r>
              <a:rPr sz="8100" spc="50" dirty="0">
                <a:latin typeface="Microsoft Sans Serif"/>
                <a:cs typeface="Microsoft Sans Serif"/>
              </a:rPr>
              <a:t> </a:t>
            </a:r>
            <a:r>
              <a:rPr sz="8100" spc="-25" dirty="0">
                <a:latin typeface="Microsoft Sans Serif"/>
                <a:cs typeface="Microsoft Sans Serif"/>
              </a:rPr>
              <a:t>sau </a:t>
            </a:r>
            <a:r>
              <a:rPr sz="8100" dirty="0">
                <a:latin typeface="Microsoft Sans Serif"/>
                <a:cs typeface="Microsoft Sans Serif"/>
              </a:rPr>
              <a:t>buổi</a:t>
            </a:r>
            <a:r>
              <a:rPr sz="8100" spc="-75" dirty="0">
                <a:latin typeface="Microsoft Sans Serif"/>
                <a:cs typeface="Microsoft Sans Serif"/>
              </a:rPr>
              <a:t> </a:t>
            </a:r>
            <a:r>
              <a:rPr sz="8100" spc="-20" dirty="0">
                <a:latin typeface="Microsoft Sans Serif"/>
                <a:cs typeface="Microsoft Sans Serif"/>
              </a:rPr>
              <a:t>học?</a:t>
            </a:r>
            <a:endParaRPr sz="81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Tổng</a:t>
            </a:r>
            <a:r>
              <a:rPr spc="-35" dirty="0">
                <a:latin typeface="Microsoft Sans Serif"/>
                <a:cs typeface="Microsoft Sans Serif"/>
              </a:rPr>
              <a:t> </a:t>
            </a:r>
            <a:r>
              <a:rPr dirty="0"/>
              <a:t>quan</a:t>
            </a:r>
            <a:r>
              <a:rPr spc="-120" dirty="0"/>
              <a:t> </a:t>
            </a:r>
            <a:r>
              <a:rPr dirty="0"/>
              <a:t>bài</a:t>
            </a:r>
            <a:r>
              <a:rPr spc="-125" dirty="0"/>
              <a:t> </a:t>
            </a:r>
            <a:r>
              <a:rPr spc="-25" dirty="0">
                <a:latin typeface="Microsoft Sans Serif"/>
                <a:cs typeface="Microsoft Sans Serif"/>
              </a:rPr>
              <a:t>học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29636" y="1890631"/>
            <a:ext cx="14659610" cy="5817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24965" marR="1114425" indent="-1612900">
              <a:lnSpc>
                <a:spcPct val="150700"/>
              </a:lnSpc>
              <a:spcBef>
                <a:spcPts val="95"/>
              </a:spcBef>
            </a:pPr>
            <a:r>
              <a:rPr sz="4200" dirty="0">
                <a:latin typeface="Microsoft Sans Serif"/>
                <a:cs typeface="Microsoft Sans Serif"/>
              </a:rPr>
              <a:t>Định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nghĩa</a:t>
            </a:r>
            <a:r>
              <a:rPr sz="4200" spc="-35" dirty="0">
                <a:latin typeface="Microsoft Sans Serif"/>
                <a:cs typeface="Microsoft Sans Serif"/>
              </a:rPr>
              <a:t> </a:t>
            </a:r>
            <a:r>
              <a:rPr sz="4200" spc="-10" dirty="0">
                <a:latin typeface="Arial MT"/>
                <a:cs typeface="Arial MT"/>
              </a:rPr>
              <a:t>framework?</a:t>
            </a:r>
            <a:r>
              <a:rPr sz="4200" spc="-7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Liên</a:t>
            </a:r>
            <a:r>
              <a:rPr sz="4200" spc="-9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hệ</a:t>
            </a:r>
            <a:r>
              <a:rPr sz="4200" spc="-30" dirty="0">
                <a:latin typeface="Microsoft Sans Serif"/>
                <a:cs typeface="Microsoft Sans Serif"/>
              </a:rPr>
              <a:t> </a:t>
            </a:r>
            <a:r>
              <a:rPr sz="4200" spc="110" dirty="0">
                <a:latin typeface="Microsoft Sans Serif"/>
                <a:cs typeface="Microsoft Sans Serif"/>
              </a:rPr>
              <a:t>tới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spc="65" dirty="0">
                <a:latin typeface="Microsoft Sans Serif"/>
                <a:cs typeface="Microsoft Sans Serif"/>
              </a:rPr>
              <a:t>những</a:t>
            </a:r>
            <a:r>
              <a:rPr sz="4200" spc="-4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khái</a:t>
            </a:r>
            <a:r>
              <a:rPr sz="4200" spc="-7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niệm</a:t>
            </a:r>
            <a:r>
              <a:rPr sz="4200" spc="-45" dirty="0">
                <a:latin typeface="Microsoft Sans Serif"/>
                <a:cs typeface="Microsoft Sans Serif"/>
              </a:rPr>
              <a:t> </a:t>
            </a:r>
            <a:r>
              <a:rPr sz="4200" spc="-20" dirty="0">
                <a:latin typeface="Arial MT"/>
                <a:cs typeface="Arial MT"/>
              </a:rPr>
              <a:t>khác </a:t>
            </a:r>
            <a:r>
              <a:rPr sz="4200" dirty="0">
                <a:solidFill>
                  <a:srgbClr val="006FC0"/>
                </a:solidFill>
                <a:latin typeface="Arial MT"/>
                <a:cs typeface="Arial MT"/>
              </a:rPr>
              <a:t>framework</a:t>
            </a:r>
            <a:r>
              <a:rPr sz="4200" spc="-1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&gt;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06FC0"/>
                </a:solidFill>
                <a:latin typeface="Arial MT"/>
                <a:cs typeface="Arial MT"/>
              </a:rPr>
              <a:t>library</a:t>
            </a:r>
            <a:r>
              <a:rPr sz="4200" spc="-1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&gt;</a:t>
            </a:r>
            <a:r>
              <a:rPr sz="4200" spc="-114" dirty="0">
                <a:latin typeface="Arial MT"/>
                <a:cs typeface="Arial MT"/>
              </a:rPr>
              <a:t> </a:t>
            </a:r>
            <a:r>
              <a:rPr sz="4200" dirty="0">
                <a:solidFill>
                  <a:srgbClr val="006FC0"/>
                </a:solidFill>
                <a:latin typeface="Arial MT"/>
                <a:cs typeface="Arial MT"/>
              </a:rPr>
              <a:t>package</a:t>
            </a:r>
            <a:r>
              <a:rPr sz="4200" spc="-9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&gt;</a:t>
            </a:r>
            <a:r>
              <a:rPr sz="4200" spc="-125" dirty="0">
                <a:latin typeface="Arial MT"/>
                <a:cs typeface="Arial MT"/>
              </a:rPr>
              <a:t> </a:t>
            </a:r>
            <a:r>
              <a:rPr sz="4200" spc="-10" dirty="0">
                <a:solidFill>
                  <a:srgbClr val="006FC0"/>
                </a:solidFill>
                <a:latin typeface="Arial MT"/>
                <a:cs typeface="Arial MT"/>
              </a:rPr>
              <a:t>module</a:t>
            </a:r>
            <a:endParaRPr sz="4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z="4200" dirty="0">
                <a:latin typeface="Arial MT"/>
                <a:cs typeface="Arial MT"/>
              </a:rPr>
              <a:t>Nên</a:t>
            </a:r>
            <a:r>
              <a:rPr sz="4200" spc="-10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tiếp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cận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spc="210" dirty="0">
                <a:latin typeface="Microsoft Sans Serif"/>
                <a:cs typeface="Microsoft Sans Serif"/>
              </a:rPr>
              <a:t>sử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dụng</a:t>
            </a:r>
            <a:r>
              <a:rPr sz="4200" spc="-60" dirty="0">
                <a:latin typeface="Microsoft Sans Serif"/>
                <a:cs typeface="Microsoft Sans Serif"/>
              </a:rPr>
              <a:t> </a:t>
            </a:r>
            <a:r>
              <a:rPr sz="4200" spc="65" dirty="0">
                <a:latin typeface="Microsoft Sans Serif"/>
                <a:cs typeface="Microsoft Sans Serif"/>
              </a:rPr>
              <a:t>những</a:t>
            </a:r>
            <a:r>
              <a:rPr sz="4200" spc="-5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framework</a:t>
            </a:r>
            <a:r>
              <a:rPr sz="4200" spc="-130" dirty="0">
                <a:latin typeface="Arial MT"/>
                <a:cs typeface="Arial MT"/>
              </a:rPr>
              <a:t> </a:t>
            </a:r>
            <a:r>
              <a:rPr sz="4200" spc="-20" dirty="0">
                <a:latin typeface="Arial MT"/>
                <a:cs typeface="Arial MT"/>
              </a:rPr>
              <a:t>nào?</a:t>
            </a:r>
            <a:endParaRPr sz="4200">
              <a:latin typeface="Arial MT"/>
              <a:cs typeface="Arial MT"/>
            </a:endParaRPr>
          </a:p>
          <a:p>
            <a:pPr marL="1772920">
              <a:lnSpc>
                <a:spcPct val="100000"/>
              </a:lnSpc>
              <a:spcBef>
                <a:spcPts val="2555"/>
              </a:spcBef>
            </a:pPr>
            <a:r>
              <a:rPr sz="4200" spc="-25" dirty="0">
                <a:solidFill>
                  <a:srgbClr val="006FC0"/>
                </a:solidFill>
                <a:latin typeface="Arial MT"/>
                <a:cs typeface="Arial MT"/>
              </a:rPr>
              <a:t>scikit-</a:t>
            </a:r>
            <a:r>
              <a:rPr sz="4200" dirty="0">
                <a:solidFill>
                  <a:srgbClr val="006FC0"/>
                </a:solidFill>
                <a:latin typeface="Arial MT"/>
                <a:cs typeface="Arial MT"/>
              </a:rPr>
              <a:t>learn</a:t>
            </a:r>
            <a:r>
              <a:rPr sz="4200" spc="-8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cho</a:t>
            </a:r>
            <a:r>
              <a:rPr sz="4200" spc="-130" dirty="0">
                <a:latin typeface="Arial MT"/>
                <a:cs typeface="Arial MT"/>
              </a:rPr>
              <a:t> </a:t>
            </a:r>
            <a:r>
              <a:rPr sz="4200" b="1" dirty="0">
                <a:latin typeface="Arial"/>
                <a:cs typeface="Arial"/>
              </a:rPr>
              <a:t>Học</a:t>
            </a:r>
            <a:r>
              <a:rPr sz="4200" b="1" spc="-105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máy</a:t>
            </a:r>
            <a:r>
              <a:rPr sz="4200" dirty="0">
                <a:latin typeface="Arial MT"/>
                <a:cs typeface="Arial MT"/>
              </a:rPr>
              <a:t>,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spc="-40" dirty="0">
                <a:solidFill>
                  <a:srgbClr val="006FC0"/>
                </a:solidFill>
                <a:latin typeface="Arial MT"/>
                <a:cs typeface="Arial MT"/>
              </a:rPr>
              <a:t>PyTorch/Keras</a:t>
            </a:r>
            <a:r>
              <a:rPr sz="4200" spc="-9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cho</a:t>
            </a:r>
            <a:r>
              <a:rPr sz="4200" spc="-120" dirty="0">
                <a:latin typeface="Arial MT"/>
                <a:cs typeface="Arial MT"/>
              </a:rPr>
              <a:t> </a:t>
            </a:r>
            <a:r>
              <a:rPr sz="4200" b="1" dirty="0">
                <a:latin typeface="Arial"/>
                <a:cs typeface="Arial"/>
              </a:rPr>
              <a:t>Học</a:t>
            </a:r>
            <a:r>
              <a:rPr sz="4200" b="1" spc="-120" dirty="0">
                <a:latin typeface="Arial"/>
                <a:cs typeface="Arial"/>
              </a:rPr>
              <a:t> </a:t>
            </a:r>
            <a:r>
              <a:rPr sz="4200" b="1" spc="-25" dirty="0">
                <a:latin typeface="Arial"/>
                <a:cs typeface="Arial"/>
              </a:rPr>
              <a:t>sâu</a:t>
            </a:r>
            <a:endParaRPr sz="4200">
              <a:latin typeface="Arial"/>
              <a:cs typeface="Arial"/>
            </a:endParaRPr>
          </a:p>
          <a:p>
            <a:pPr marL="1772920" marR="548640" indent="-1760855">
              <a:lnSpc>
                <a:spcPts val="7609"/>
              </a:lnSpc>
              <a:spcBef>
                <a:spcPts val="470"/>
              </a:spcBef>
            </a:pPr>
            <a:r>
              <a:rPr sz="4200" dirty="0">
                <a:latin typeface="Arial MT"/>
                <a:cs typeface="Arial MT"/>
              </a:rPr>
              <a:t>Nên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hay</a:t>
            </a:r>
            <a:r>
              <a:rPr sz="4200" spc="-114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không</a:t>
            </a:r>
            <a:r>
              <a:rPr sz="4200" spc="-114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nên</a:t>
            </a:r>
            <a:r>
              <a:rPr sz="4200" spc="-12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phụ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thuộc</a:t>
            </a:r>
            <a:r>
              <a:rPr sz="4200" spc="-7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vào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spc="145" dirty="0">
                <a:latin typeface="Microsoft Sans Serif"/>
                <a:cs typeface="Microsoft Sans Serif"/>
              </a:rPr>
              <a:t>thư</a:t>
            </a:r>
            <a:r>
              <a:rPr sz="4200" spc="-70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viện</a:t>
            </a:r>
            <a:r>
              <a:rPr sz="4200" spc="-6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của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spc="-10" dirty="0">
                <a:latin typeface="Arial MT"/>
                <a:cs typeface="Arial MT"/>
              </a:rPr>
              <a:t>framework? </a:t>
            </a:r>
            <a:r>
              <a:rPr sz="4200" dirty="0">
                <a:latin typeface="Arial MT"/>
                <a:cs typeface="Arial MT"/>
              </a:rPr>
              <a:t>linh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hoạt,</a:t>
            </a:r>
            <a:r>
              <a:rPr sz="4200" spc="-55" dirty="0">
                <a:latin typeface="Microsoft Sans Serif"/>
                <a:cs typeface="Microsoft Sans Serif"/>
              </a:rPr>
              <a:t> </a:t>
            </a:r>
            <a:r>
              <a:rPr sz="4200" dirty="0">
                <a:latin typeface="Arial MT"/>
                <a:cs typeface="Arial MT"/>
              </a:rPr>
              <a:t>thông</a:t>
            </a:r>
            <a:r>
              <a:rPr sz="4200" spc="-11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minh,</a:t>
            </a:r>
            <a:r>
              <a:rPr sz="4200" spc="-114" dirty="0">
                <a:latin typeface="Arial MT"/>
                <a:cs typeface="Arial MT"/>
              </a:rPr>
              <a:t> </a:t>
            </a:r>
            <a:r>
              <a:rPr sz="4200" i="1" dirty="0">
                <a:latin typeface="Arial"/>
                <a:cs typeface="Arial"/>
              </a:rPr>
              <a:t>lợi</a:t>
            </a:r>
            <a:r>
              <a:rPr sz="4200" i="1" spc="-100" dirty="0">
                <a:latin typeface="Arial"/>
                <a:cs typeface="Arial"/>
              </a:rPr>
              <a:t> </a:t>
            </a:r>
            <a:r>
              <a:rPr sz="4200" i="1" dirty="0">
                <a:latin typeface="Arial"/>
                <a:cs typeface="Arial"/>
              </a:rPr>
              <a:t>dụng</a:t>
            </a:r>
            <a:r>
              <a:rPr sz="4200" i="1" spc="-110" dirty="0">
                <a:latin typeface="Arial"/>
                <a:cs typeface="Arial"/>
              </a:rPr>
              <a:t> </a:t>
            </a:r>
            <a:r>
              <a:rPr sz="4200" dirty="0">
                <a:latin typeface="Arial MT"/>
                <a:cs typeface="Arial MT"/>
              </a:rPr>
              <a:t>-</a:t>
            </a:r>
            <a:r>
              <a:rPr sz="4200" spc="-114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không</a:t>
            </a:r>
            <a:r>
              <a:rPr sz="4200" spc="-114" dirty="0">
                <a:latin typeface="Arial MT"/>
                <a:cs typeface="Arial MT"/>
              </a:rPr>
              <a:t> </a:t>
            </a:r>
            <a:r>
              <a:rPr sz="4200" i="1" dirty="0">
                <a:latin typeface="Arial"/>
                <a:cs typeface="Arial"/>
              </a:rPr>
              <a:t>lạm</a:t>
            </a:r>
            <a:r>
              <a:rPr sz="4200" i="1" spc="-105" dirty="0">
                <a:latin typeface="Arial"/>
                <a:cs typeface="Arial"/>
              </a:rPr>
              <a:t> </a:t>
            </a:r>
            <a:r>
              <a:rPr sz="4200" i="1" spc="-20" dirty="0">
                <a:latin typeface="Arial"/>
                <a:cs typeface="Arial"/>
              </a:rPr>
              <a:t>dụng</a:t>
            </a:r>
            <a:endParaRPr sz="4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49538" y="2932043"/>
            <a:ext cx="1369695" cy="812165"/>
          </a:xfrm>
          <a:custGeom>
            <a:avLst/>
            <a:gdLst/>
            <a:ahLst/>
            <a:cxnLst/>
            <a:rect l="l" t="t" r="r" b="b"/>
            <a:pathLst>
              <a:path w="1369695" h="812164">
                <a:moveTo>
                  <a:pt x="779243" y="807192"/>
                </a:moveTo>
                <a:lnTo>
                  <a:pt x="793782" y="811701"/>
                </a:lnTo>
                <a:lnTo>
                  <a:pt x="802270" y="811685"/>
                </a:lnTo>
                <a:lnTo>
                  <a:pt x="843174" y="808943"/>
                </a:lnTo>
                <a:lnTo>
                  <a:pt x="885787" y="801269"/>
                </a:lnTo>
                <a:lnTo>
                  <a:pt x="935862" y="789085"/>
                </a:lnTo>
                <a:lnTo>
                  <a:pt x="946741" y="786228"/>
                </a:lnTo>
                <a:lnTo>
                  <a:pt x="996745" y="774826"/>
                </a:lnTo>
                <a:lnTo>
                  <a:pt x="1047866" y="764356"/>
                </a:lnTo>
                <a:lnTo>
                  <a:pt x="1103982" y="753066"/>
                </a:lnTo>
                <a:lnTo>
                  <a:pt x="1158669" y="741315"/>
                </a:lnTo>
                <a:lnTo>
                  <a:pt x="1206646" y="729467"/>
                </a:lnTo>
                <a:lnTo>
                  <a:pt x="1208603" y="728984"/>
                </a:lnTo>
                <a:lnTo>
                  <a:pt x="1212543" y="728003"/>
                </a:lnTo>
                <a:lnTo>
                  <a:pt x="1228104" y="723488"/>
                </a:lnTo>
                <a:lnTo>
                  <a:pt x="1229993" y="722939"/>
                </a:lnTo>
                <a:lnTo>
                  <a:pt x="1239763" y="720104"/>
                </a:lnTo>
                <a:lnTo>
                  <a:pt x="1303438" y="697804"/>
                </a:lnTo>
                <a:lnTo>
                  <a:pt x="1342143" y="679656"/>
                </a:lnTo>
                <a:lnTo>
                  <a:pt x="1368366" y="648510"/>
                </a:lnTo>
                <a:lnTo>
                  <a:pt x="1369252" y="639695"/>
                </a:lnTo>
                <a:lnTo>
                  <a:pt x="1367412" y="630988"/>
                </a:lnTo>
                <a:lnTo>
                  <a:pt x="1330046" y="600259"/>
                </a:lnTo>
                <a:lnTo>
                  <a:pt x="1321297" y="595948"/>
                </a:lnTo>
                <a:lnTo>
                  <a:pt x="1294941" y="582374"/>
                </a:lnTo>
                <a:lnTo>
                  <a:pt x="1269056" y="568503"/>
                </a:lnTo>
                <a:lnTo>
                  <a:pt x="1243548" y="554409"/>
                </a:lnTo>
                <a:lnTo>
                  <a:pt x="1228718" y="546036"/>
                </a:lnTo>
                <a:lnTo>
                  <a:pt x="1256982" y="648117"/>
                </a:lnTo>
                <a:lnTo>
                  <a:pt x="1249398" y="650899"/>
                </a:lnTo>
                <a:lnTo>
                  <a:pt x="1252840" y="663333"/>
                </a:lnTo>
                <a:lnTo>
                  <a:pt x="1251350" y="669485"/>
                </a:lnTo>
                <a:lnTo>
                  <a:pt x="1247359" y="671873"/>
                </a:lnTo>
                <a:lnTo>
                  <a:pt x="1243328" y="671775"/>
                </a:lnTo>
                <a:lnTo>
                  <a:pt x="1192868" y="672155"/>
                </a:lnTo>
                <a:lnTo>
                  <a:pt x="1180565" y="671962"/>
                </a:lnTo>
                <a:lnTo>
                  <a:pt x="1149695" y="679975"/>
                </a:lnTo>
                <a:lnTo>
                  <a:pt x="1142642" y="681806"/>
                </a:lnTo>
                <a:lnTo>
                  <a:pt x="1088558" y="694098"/>
                </a:lnTo>
                <a:lnTo>
                  <a:pt x="1036119" y="705294"/>
                </a:lnTo>
                <a:lnTo>
                  <a:pt x="982515" y="716951"/>
                </a:lnTo>
                <a:lnTo>
                  <a:pt x="933151" y="728869"/>
                </a:lnTo>
                <a:lnTo>
                  <a:pt x="817859" y="757856"/>
                </a:lnTo>
                <a:lnTo>
                  <a:pt x="781775" y="779192"/>
                </a:lnTo>
                <a:lnTo>
                  <a:pt x="776097" y="793281"/>
                </a:lnTo>
                <a:lnTo>
                  <a:pt x="779243" y="807192"/>
                </a:lnTo>
                <a:close/>
              </a:path>
              <a:path w="1369695" h="812164">
                <a:moveTo>
                  <a:pt x="951288" y="415550"/>
                </a:moveTo>
                <a:lnTo>
                  <a:pt x="957270" y="420522"/>
                </a:lnTo>
                <a:lnTo>
                  <a:pt x="989193" y="455049"/>
                </a:lnTo>
                <a:lnTo>
                  <a:pt x="1021681" y="488273"/>
                </a:lnTo>
                <a:lnTo>
                  <a:pt x="1055961" y="520168"/>
                </a:lnTo>
                <a:lnTo>
                  <a:pt x="1092829" y="550262"/>
                </a:lnTo>
                <a:lnTo>
                  <a:pt x="1130830" y="576792"/>
                </a:lnTo>
                <a:lnTo>
                  <a:pt x="1171231" y="601562"/>
                </a:lnTo>
                <a:lnTo>
                  <a:pt x="1213470" y="625146"/>
                </a:lnTo>
                <a:lnTo>
                  <a:pt x="1256982" y="648117"/>
                </a:lnTo>
                <a:lnTo>
                  <a:pt x="1228718" y="546036"/>
                </a:lnTo>
                <a:lnTo>
                  <a:pt x="1218321" y="540166"/>
                </a:lnTo>
                <a:lnTo>
                  <a:pt x="1194923" y="526550"/>
                </a:lnTo>
                <a:lnTo>
                  <a:pt x="1148711" y="498886"/>
                </a:lnTo>
                <a:lnTo>
                  <a:pt x="1125466" y="485162"/>
                </a:lnTo>
                <a:lnTo>
                  <a:pt x="1054688" y="444339"/>
                </a:lnTo>
                <a:lnTo>
                  <a:pt x="1019494" y="423376"/>
                </a:lnTo>
                <a:lnTo>
                  <a:pt x="984792" y="401309"/>
                </a:lnTo>
                <a:lnTo>
                  <a:pt x="979639" y="398573"/>
                </a:lnTo>
                <a:lnTo>
                  <a:pt x="973341" y="397795"/>
                </a:lnTo>
                <a:lnTo>
                  <a:pt x="966698" y="398939"/>
                </a:lnTo>
                <a:lnTo>
                  <a:pt x="960512" y="401970"/>
                </a:lnTo>
                <a:lnTo>
                  <a:pt x="952951" y="407261"/>
                </a:lnTo>
                <a:lnTo>
                  <a:pt x="951288" y="415550"/>
                </a:lnTo>
                <a:close/>
              </a:path>
              <a:path w="1369695" h="812164">
                <a:moveTo>
                  <a:pt x="1227362" y="658515"/>
                </a:moveTo>
                <a:lnTo>
                  <a:pt x="1246419" y="660539"/>
                </a:lnTo>
                <a:lnTo>
                  <a:pt x="1250451" y="660637"/>
                </a:lnTo>
                <a:lnTo>
                  <a:pt x="1252840" y="663333"/>
                </a:lnTo>
                <a:lnTo>
                  <a:pt x="1249398" y="650899"/>
                </a:lnTo>
                <a:lnTo>
                  <a:pt x="1242275" y="653512"/>
                </a:lnTo>
                <a:lnTo>
                  <a:pt x="1227362" y="658515"/>
                </a:lnTo>
                <a:close/>
              </a:path>
              <a:path w="1369695" h="812164">
                <a:moveTo>
                  <a:pt x="125" y="49841"/>
                </a:moveTo>
                <a:lnTo>
                  <a:pt x="19374" y="99237"/>
                </a:lnTo>
                <a:lnTo>
                  <a:pt x="43802" y="139491"/>
                </a:lnTo>
                <a:lnTo>
                  <a:pt x="86067" y="196104"/>
                </a:lnTo>
                <a:lnTo>
                  <a:pt x="146539" y="262274"/>
                </a:lnTo>
                <a:lnTo>
                  <a:pt x="185944" y="299814"/>
                </a:lnTo>
                <a:lnTo>
                  <a:pt x="227062" y="336078"/>
                </a:lnTo>
                <a:lnTo>
                  <a:pt x="269300" y="371250"/>
                </a:lnTo>
                <a:lnTo>
                  <a:pt x="306499" y="399973"/>
                </a:lnTo>
                <a:lnTo>
                  <a:pt x="344848" y="427677"/>
                </a:lnTo>
                <a:lnTo>
                  <a:pt x="384447" y="454219"/>
                </a:lnTo>
                <a:lnTo>
                  <a:pt x="425399" y="479451"/>
                </a:lnTo>
                <a:lnTo>
                  <a:pt x="467806" y="503231"/>
                </a:lnTo>
                <a:lnTo>
                  <a:pt x="512181" y="525695"/>
                </a:lnTo>
                <a:lnTo>
                  <a:pt x="557835" y="546699"/>
                </a:lnTo>
                <a:lnTo>
                  <a:pt x="604723" y="566240"/>
                </a:lnTo>
                <a:lnTo>
                  <a:pt x="652798" y="584311"/>
                </a:lnTo>
                <a:lnTo>
                  <a:pt x="702015" y="600909"/>
                </a:lnTo>
                <a:lnTo>
                  <a:pt x="739721" y="612287"/>
                </a:lnTo>
                <a:lnTo>
                  <a:pt x="777995" y="622792"/>
                </a:lnTo>
                <a:lnTo>
                  <a:pt x="816888" y="632322"/>
                </a:lnTo>
                <a:lnTo>
                  <a:pt x="856454" y="640777"/>
                </a:lnTo>
                <a:lnTo>
                  <a:pt x="902577" y="649088"/>
                </a:lnTo>
                <a:lnTo>
                  <a:pt x="949378" y="656080"/>
                </a:lnTo>
                <a:lnTo>
                  <a:pt x="996836" y="661778"/>
                </a:lnTo>
                <a:lnTo>
                  <a:pt x="1044934" y="666209"/>
                </a:lnTo>
                <a:lnTo>
                  <a:pt x="1093652" y="669398"/>
                </a:lnTo>
                <a:lnTo>
                  <a:pt x="1142969" y="671371"/>
                </a:lnTo>
                <a:lnTo>
                  <a:pt x="1180565" y="671962"/>
                </a:lnTo>
                <a:lnTo>
                  <a:pt x="1190043" y="669501"/>
                </a:lnTo>
                <a:lnTo>
                  <a:pt x="1195921" y="667969"/>
                </a:lnTo>
                <a:lnTo>
                  <a:pt x="1211480" y="663449"/>
                </a:lnTo>
                <a:lnTo>
                  <a:pt x="1227127" y="658597"/>
                </a:lnTo>
                <a:lnTo>
                  <a:pt x="1222569" y="658006"/>
                </a:lnTo>
                <a:lnTo>
                  <a:pt x="1192271" y="654788"/>
                </a:lnTo>
                <a:lnTo>
                  <a:pt x="1139211" y="647450"/>
                </a:lnTo>
                <a:lnTo>
                  <a:pt x="1087163" y="638621"/>
                </a:lnTo>
                <a:lnTo>
                  <a:pt x="1036054" y="628400"/>
                </a:lnTo>
                <a:lnTo>
                  <a:pt x="985807" y="616885"/>
                </a:lnTo>
                <a:lnTo>
                  <a:pt x="936349" y="604173"/>
                </a:lnTo>
                <a:lnTo>
                  <a:pt x="887603" y="590363"/>
                </a:lnTo>
                <a:lnTo>
                  <a:pt x="816012" y="567865"/>
                </a:lnTo>
                <a:lnTo>
                  <a:pt x="746383" y="543238"/>
                </a:lnTo>
                <a:lnTo>
                  <a:pt x="701242" y="525482"/>
                </a:lnTo>
                <a:lnTo>
                  <a:pt x="657022" y="506574"/>
                </a:lnTo>
                <a:lnTo>
                  <a:pt x="613764" y="486592"/>
                </a:lnTo>
                <a:lnTo>
                  <a:pt x="571404" y="465568"/>
                </a:lnTo>
                <a:lnTo>
                  <a:pt x="529902" y="443549"/>
                </a:lnTo>
                <a:lnTo>
                  <a:pt x="489541" y="420935"/>
                </a:lnTo>
                <a:lnTo>
                  <a:pt x="449930" y="397431"/>
                </a:lnTo>
                <a:lnTo>
                  <a:pt x="411234" y="372959"/>
                </a:lnTo>
                <a:lnTo>
                  <a:pt x="373616" y="347444"/>
                </a:lnTo>
                <a:lnTo>
                  <a:pt x="337241" y="320809"/>
                </a:lnTo>
                <a:lnTo>
                  <a:pt x="301551" y="293787"/>
                </a:lnTo>
                <a:lnTo>
                  <a:pt x="266588" y="266047"/>
                </a:lnTo>
                <a:lnTo>
                  <a:pt x="232580" y="237509"/>
                </a:lnTo>
                <a:lnTo>
                  <a:pt x="199754" y="208092"/>
                </a:lnTo>
                <a:lnTo>
                  <a:pt x="168664" y="178058"/>
                </a:lnTo>
                <a:lnTo>
                  <a:pt x="139277" y="147099"/>
                </a:lnTo>
                <a:lnTo>
                  <a:pt x="111985" y="115037"/>
                </a:lnTo>
                <a:lnTo>
                  <a:pt x="87179" y="81699"/>
                </a:lnTo>
                <a:lnTo>
                  <a:pt x="27582" y="4462"/>
                </a:lnTo>
                <a:lnTo>
                  <a:pt x="23798" y="1662"/>
                </a:lnTo>
                <a:lnTo>
                  <a:pt x="22042" y="0"/>
                </a:lnTo>
                <a:lnTo>
                  <a:pt x="19578" y="1048"/>
                </a:lnTo>
                <a:lnTo>
                  <a:pt x="13349" y="4315"/>
                </a:lnTo>
                <a:lnTo>
                  <a:pt x="7997" y="8748"/>
                </a:lnTo>
                <a:lnTo>
                  <a:pt x="3541" y="15162"/>
                </a:lnTo>
                <a:lnTo>
                  <a:pt x="0" y="24374"/>
                </a:lnTo>
                <a:lnTo>
                  <a:pt x="125" y="49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1938" y="4845170"/>
            <a:ext cx="1369695" cy="812165"/>
          </a:xfrm>
          <a:custGeom>
            <a:avLst/>
            <a:gdLst/>
            <a:ahLst/>
            <a:cxnLst/>
            <a:rect l="l" t="t" r="r" b="b"/>
            <a:pathLst>
              <a:path w="1369695" h="812164">
                <a:moveTo>
                  <a:pt x="779243" y="807192"/>
                </a:moveTo>
                <a:lnTo>
                  <a:pt x="793782" y="811701"/>
                </a:lnTo>
                <a:lnTo>
                  <a:pt x="802270" y="811685"/>
                </a:lnTo>
                <a:lnTo>
                  <a:pt x="843174" y="808943"/>
                </a:lnTo>
                <a:lnTo>
                  <a:pt x="885787" y="801269"/>
                </a:lnTo>
                <a:lnTo>
                  <a:pt x="935862" y="789085"/>
                </a:lnTo>
                <a:lnTo>
                  <a:pt x="946741" y="786228"/>
                </a:lnTo>
                <a:lnTo>
                  <a:pt x="996745" y="774826"/>
                </a:lnTo>
                <a:lnTo>
                  <a:pt x="1047866" y="764356"/>
                </a:lnTo>
                <a:lnTo>
                  <a:pt x="1103982" y="753066"/>
                </a:lnTo>
                <a:lnTo>
                  <a:pt x="1158669" y="741315"/>
                </a:lnTo>
                <a:lnTo>
                  <a:pt x="1206646" y="729467"/>
                </a:lnTo>
                <a:lnTo>
                  <a:pt x="1208603" y="728984"/>
                </a:lnTo>
                <a:lnTo>
                  <a:pt x="1212543" y="728003"/>
                </a:lnTo>
                <a:lnTo>
                  <a:pt x="1228104" y="723488"/>
                </a:lnTo>
                <a:lnTo>
                  <a:pt x="1229993" y="722939"/>
                </a:lnTo>
                <a:lnTo>
                  <a:pt x="1239763" y="720104"/>
                </a:lnTo>
                <a:lnTo>
                  <a:pt x="1244067" y="718846"/>
                </a:lnTo>
                <a:lnTo>
                  <a:pt x="1273843" y="709012"/>
                </a:lnTo>
                <a:lnTo>
                  <a:pt x="1274259" y="708875"/>
                </a:lnTo>
                <a:lnTo>
                  <a:pt x="1331148" y="685609"/>
                </a:lnTo>
                <a:lnTo>
                  <a:pt x="1362342" y="662436"/>
                </a:lnTo>
                <a:lnTo>
                  <a:pt x="1369252" y="639695"/>
                </a:lnTo>
                <a:lnTo>
                  <a:pt x="1367412" y="630988"/>
                </a:lnTo>
                <a:lnTo>
                  <a:pt x="1330046" y="600259"/>
                </a:lnTo>
                <a:lnTo>
                  <a:pt x="1321297" y="595948"/>
                </a:lnTo>
                <a:lnTo>
                  <a:pt x="1294941" y="582374"/>
                </a:lnTo>
                <a:lnTo>
                  <a:pt x="1269056" y="568503"/>
                </a:lnTo>
                <a:lnTo>
                  <a:pt x="1243548" y="554409"/>
                </a:lnTo>
                <a:lnTo>
                  <a:pt x="1228718" y="546036"/>
                </a:lnTo>
                <a:lnTo>
                  <a:pt x="1256982" y="648117"/>
                </a:lnTo>
                <a:lnTo>
                  <a:pt x="1249398" y="650899"/>
                </a:lnTo>
                <a:lnTo>
                  <a:pt x="1252840" y="663333"/>
                </a:lnTo>
                <a:lnTo>
                  <a:pt x="1251350" y="669485"/>
                </a:lnTo>
                <a:lnTo>
                  <a:pt x="1247359" y="671873"/>
                </a:lnTo>
                <a:lnTo>
                  <a:pt x="1243328" y="671775"/>
                </a:lnTo>
                <a:lnTo>
                  <a:pt x="1192868" y="672155"/>
                </a:lnTo>
                <a:lnTo>
                  <a:pt x="1180565" y="671962"/>
                </a:lnTo>
                <a:lnTo>
                  <a:pt x="1149695" y="679975"/>
                </a:lnTo>
                <a:lnTo>
                  <a:pt x="1142642" y="681806"/>
                </a:lnTo>
                <a:lnTo>
                  <a:pt x="1088558" y="694098"/>
                </a:lnTo>
                <a:lnTo>
                  <a:pt x="1036119" y="705294"/>
                </a:lnTo>
                <a:lnTo>
                  <a:pt x="982515" y="716951"/>
                </a:lnTo>
                <a:lnTo>
                  <a:pt x="933151" y="728869"/>
                </a:lnTo>
                <a:lnTo>
                  <a:pt x="817859" y="757856"/>
                </a:lnTo>
                <a:lnTo>
                  <a:pt x="812801" y="759127"/>
                </a:lnTo>
                <a:lnTo>
                  <a:pt x="794576" y="767087"/>
                </a:lnTo>
                <a:lnTo>
                  <a:pt x="781775" y="779192"/>
                </a:lnTo>
                <a:lnTo>
                  <a:pt x="776097" y="793281"/>
                </a:lnTo>
                <a:lnTo>
                  <a:pt x="779243" y="807192"/>
                </a:lnTo>
                <a:close/>
              </a:path>
              <a:path w="1369695" h="812164">
                <a:moveTo>
                  <a:pt x="951288" y="415550"/>
                </a:moveTo>
                <a:lnTo>
                  <a:pt x="957270" y="420522"/>
                </a:lnTo>
                <a:lnTo>
                  <a:pt x="989193" y="455049"/>
                </a:lnTo>
                <a:lnTo>
                  <a:pt x="1021681" y="488273"/>
                </a:lnTo>
                <a:lnTo>
                  <a:pt x="1055961" y="520168"/>
                </a:lnTo>
                <a:lnTo>
                  <a:pt x="1092829" y="550262"/>
                </a:lnTo>
                <a:lnTo>
                  <a:pt x="1130830" y="576792"/>
                </a:lnTo>
                <a:lnTo>
                  <a:pt x="1171231" y="601562"/>
                </a:lnTo>
                <a:lnTo>
                  <a:pt x="1213470" y="625146"/>
                </a:lnTo>
                <a:lnTo>
                  <a:pt x="1256982" y="648117"/>
                </a:lnTo>
                <a:lnTo>
                  <a:pt x="1228718" y="546036"/>
                </a:lnTo>
                <a:lnTo>
                  <a:pt x="1218321" y="540166"/>
                </a:lnTo>
                <a:lnTo>
                  <a:pt x="1194923" y="526550"/>
                </a:lnTo>
                <a:lnTo>
                  <a:pt x="1148711" y="498886"/>
                </a:lnTo>
                <a:lnTo>
                  <a:pt x="1125466" y="485162"/>
                </a:lnTo>
                <a:lnTo>
                  <a:pt x="1054688" y="444339"/>
                </a:lnTo>
                <a:lnTo>
                  <a:pt x="1019494" y="423376"/>
                </a:lnTo>
                <a:lnTo>
                  <a:pt x="984792" y="401309"/>
                </a:lnTo>
                <a:lnTo>
                  <a:pt x="979639" y="398573"/>
                </a:lnTo>
                <a:lnTo>
                  <a:pt x="973341" y="397795"/>
                </a:lnTo>
                <a:lnTo>
                  <a:pt x="966698" y="398939"/>
                </a:lnTo>
                <a:lnTo>
                  <a:pt x="960512" y="401970"/>
                </a:lnTo>
                <a:lnTo>
                  <a:pt x="952951" y="407261"/>
                </a:lnTo>
                <a:lnTo>
                  <a:pt x="951288" y="415550"/>
                </a:lnTo>
                <a:close/>
              </a:path>
              <a:path w="1369695" h="812164">
                <a:moveTo>
                  <a:pt x="1227362" y="658515"/>
                </a:moveTo>
                <a:lnTo>
                  <a:pt x="1246419" y="660539"/>
                </a:lnTo>
                <a:lnTo>
                  <a:pt x="1250451" y="660637"/>
                </a:lnTo>
                <a:lnTo>
                  <a:pt x="1252840" y="663333"/>
                </a:lnTo>
                <a:lnTo>
                  <a:pt x="1249398" y="650899"/>
                </a:lnTo>
                <a:lnTo>
                  <a:pt x="1242275" y="653512"/>
                </a:lnTo>
                <a:lnTo>
                  <a:pt x="1227362" y="658515"/>
                </a:lnTo>
                <a:close/>
              </a:path>
              <a:path w="1369695" h="812164">
                <a:moveTo>
                  <a:pt x="125" y="49841"/>
                </a:moveTo>
                <a:lnTo>
                  <a:pt x="19374" y="99237"/>
                </a:lnTo>
                <a:lnTo>
                  <a:pt x="43802" y="139491"/>
                </a:lnTo>
                <a:lnTo>
                  <a:pt x="86067" y="196104"/>
                </a:lnTo>
                <a:lnTo>
                  <a:pt x="146539" y="262274"/>
                </a:lnTo>
                <a:lnTo>
                  <a:pt x="185944" y="299814"/>
                </a:lnTo>
                <a:lnTo>
                  <a:pt x="227062" y="336078"/>
                </a:lnTo>
                <a:lnTo>
                  <a:pt x="269300" y="371250"/>
                </a:lnTo>
                <a:lnTo>
                  <a:pt x="306499" y="399973"/>
                </a:lnTo>
                <a:lnTo>
                  <a:pt x="344848" y="427677"/>
                </a:lnTo>
                <a:lnTo>
                  <a:pt x="384447" y="454219"/>
                </a:lnTo>
                <a:lnTo>
                  <a:pt x="425399" y="479451"/>
                </a:lnTo>
                <a:lnTo>
                  <a:pt x="467806" y="503231"/>
                </a:lnTo>
                <a:lnTo>
                  <a:pt x="512181" y="525695"/>
                </a:lnTo>
                <a:lnTo>
                  <a:pt x="557835" y="546699"/>
                </a:lnTo>
                <a:lnTo>
                  <a:pt x="604723" y="566240"/>
                </a:lnTo>
                <a:lnTo>
                  <a:pt x="652798" y="584311"/>
                </a:lnTo>
                <a:lnTo>
                  <a:pt x="702015" y="600909"/>
                </a:lnTo>
                <a:lnTo>
                  <a:pt x="739721" y="612287"/>
                </a:lnTo>
                <a:lnTo>
                  <a:pt x="777995" y="622792"/>
                </a:lnTo>
                <a:lnTo>
                  <a:pt x="816888" y="632322"/>
                </a:lnTo>
                <a:lnTo>
                  <a:pt x="856454" y="640777"/>
                </a:lnTo>
                <a:lnTo>
                  <a:pt x="902577" y="649088"/>
                </a:lnTo>
                <a:lnTo>
                  <a:pt x="949378" y="656080"/>
                </a:lnTo>
                <a:lnTo>
                  <a:pt x="996836" y="661778"/>
                </a:lnTo>
                <a:lnTo>
                  <a:pt x="1044934" y="666209"/>
                </a:lnTo>
                <a:lnTo>
                  <a:pt x="1093652" y="669398"/>
                </a:lnTo>
                <a:lnTo>
                  <a:pt x="1142969" y="671371"/>
                </a:lnTo>
                <a:lnTo>
                  <a:pt x="1180565" y="671962"/>
                </a:lnTo>
                <a:lnTo>
                  <a:pt x="1190043" y="669501"/>
                </a:lnTo>
                <a:lnTo>
                  <a:pt x="1195921" y="667969"/>
                </a:lnTo>
                <a:lnTo>
                  <a:pt x="1211480" y="663449"/>
                </a:lnTo>
                <a:lnTo>
                  <a:pt x="1227127" y="658597"/>
                </a:lnTo>
                <a:lnTo>
                  <a:pt x="1222569" y="658006"/>
                </a:lnTo>
                <a:lnTo>
                  <a:pt x="1192271" y="654788"/>
                </a:lnTo>
                <a:lnTo>
                  <a:pt x="1139211" y="647450"/>
                </a:lnTo>
                <a:lnTo>
                  <a:pt x="1087163" y="638621"/>
                </a:lnTo>
                <a:lnTo>
                  <a:pt x="1036054" y="628400"/>
                </a:lnTo>
                <a:lnTo>
                  <a:pt x="985807" y="616885"/>
                </a:lnTo>
                <a:lnTo>
                  <a:pt x="936349" y="604173"/>
                </a:lnTo>
                <a:lnTo>
                  <a:pt x="887603" y="590363"/>
                </a:lnTo>
                <a:lnTo>
                  <a:pt x="816012" y="567865"/>
                </a:lnTo>
                <a:lnTo>
                  <a:pt x="746383" y="543238"/>
                </a:lnTo>
                <a:lnTo>
                  <a:pt x="701242" y="525482"/>
                </a:lnTo>
                <a:lnTo>
                  <a:pt x="657022" y="506574"/>
                </a:lnTo>
                <a:lnTo>
                  <a:pt x="613764" y="486592"/>
                </a:lnTo>
                <a:lnTo>
                  <a:pt x="571404" y="465568"/>
                </a:lnTo>
                <a:lnTo>
                  <a:pt x="529902" y="443549"/>
                </a:lnTo>
                <a:lnTo>
                  <a:pt x="489541" y="420935"/>
                </a:lnTo>
                <a:lnTo>
                  <a:pt x="449930" y="397431"/>
                </a:lnTo>
                <a:lnTo>
                  <a:pt x="411234" y="372959"/>
                </a:lnTo>
                <a:lnTo>
                  <a:pt x="373616" y="347444"/>
                </a:lnTo>
                <a:lnTo>
                  <a:pt x="337241" y="320809"/>
                </a:lnTo>
                <a:lnTo>
                  <a:pt x="301551" y="293787"/>
                </a:lnTo>
                <a:lnTo>
                  <a:pt x="266588" y="266047"/>
                </a:lnTo>
                <a:lnTo>
                  <a:pt x="232580" y="237509"/>
                </a:lnTo>
                <a:lnTo>
                  <a:pt x="199754" y="208092"/>
                </a:lnTo>
                <a:lnTo>
                  <a:pt x="168664" y="178058"/>
                </a:lnTo>
                <a:lnTo>
                  <a:pt x="139277" y="147099"/>
                </a:lnTo>
                <a:lnTo>
                  <a:pt x="111985" y="115037"/>
                </a:lnTo>
                <a:lnTo>
                  <a:pt x="87179" y="81699"/>
                </a:lnTo>
                <a:lnTo>
                  <a:pt x="27582" y="4462"/>
                </a:lnTo>
                <a:lnTo>
                  <a:pt x="23798" y="1662"/>
                </a:lnTo>
                <a:lnTo>
                  <a:pt x="22042" y="0"/>
                </a:lnTo>
                <a:lnTo>
                  <a:pt x="19578" y="1048"/>
                </a:lnTo>
                <a:lnTo>
                  <a:pt x="13349" y="4315"/>
                </a:lnTo>
                <a:lnTo>
                  <a:pt x="7997" y="8748"/>
                </a:lnTo>
                <a:lnTo>
                  <a:pt x="3541" y="15162"/>
                </a:lnTo>
                <a:lnTo>
                  <a:pt x="0" y="24374"/>
                </a:lnTo>
                <a:lnTo>
                  <a:pt x="125" y="49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1938" y="6750170"/>
            <a:ext cx="1369695" cy="812165"/>
          </a:xfrm>
          <a:custGeom>
            <a:avLst/>
            <a:gdLst/>
            <a:ahLst/>
            <a:cxnLst/>
            <a:rect l="l" t="t" r="r" b="b"/>
            <a:pathLst>
              <a:path w="1369695" h="812165">
                <a:moveTo>
                  <a:pt x="779243" y="807192"/>
                </a:moveTo>
                <a:lnTo>
                  <a:pt x="793782" y="811701"/>
                </a:lnTo>
                <a:lnTo>
                  <a:pt x="802270" y="811685"/>
                </a:lnTo>
                <a:lnTo>
                  <a:pt x="843174" y="808943"/>
                </a:lnTo>
                <a:lnTo>
                  <a:pt x="885787" y="801269"/>
                </a:lnTo>
                <a:lnTo>
                  <a:pt x="935862" y="789085"/>
                </a:lnTo>
                <a:lnTo>
                  <a:pt x="946741" y="786228"/>
                </a:lnTo>
                <a:lnTo>
                  <a:pt x="996745" y="774826"/>
                </a:lnTo>
                <a:lnTo>
                  <a:pt x="1047866" y="764356"/>
                </a:lnTo>
                <a:lnTo>
                  <a:pt x="1103982" y="753066"/>
                </a:lnTo>
                <a:lnTo>
                  <a:pt x="1158669" y="741315"/>
                </a:lnTo>
                <a:lnTo>
                  <a:pt x="1206646" y="729467"/>
                </a:lnTo>
                <a:lnTo>
                  <a:pt x="1229993" y="722939"/>
                </a:lnTo>
                <a:lnTo>
                  <a:pt x="1239763" y="720104"/>
                </a:lnTo>
                <a:lnTo>
                  <a:pt x="1244067" y="718846"/>
                </a:lnTo>
                <a:lnTo>
                  <a:pt x="1273843" y="709012"/>
                </a:lnTo>
                <a:lnTo>
                  <a:pt x="1274259" y="708875"/>
                </a:lnTo>
                <a:lnTo>
                  <a:pt x="1331148" y="685609"/>
                </a:lnTo>
                <a:lnTo>
                  <a:pt x="1362342" y="662436"/>
                </a:lnTo>
                <a:lnTo>
                  <a:pt x="1369252" y="639695"/>
                </a:lnTo>
                <a:lnTo>
                  <a:pt x="1367412" y="630988"/>
                </a:lnTo>
                <a:lnTo>
                  <a:pt x="1330046" y="600259"/>
                </a:lnTo>
                <a:lnTo>
                  <a:pt x="1321297" y="595948"/>
                </a:lnTo>
                <a:lnTo>
                  <a:pt x="1294941" y="582374"/>
                </a:lnTo>
                <a:lnTo>
                  <a:pt x="1269056" y="568503"/>
                </a:lnTo>
                <a:lnTo>
                  <a:pt x="1243548" y="554409"/>
                </a:lnTo>
                <a:lnTo>
                  <a:pt x="1228718" y="546036"/>
                </a:lnTo>
                <a:lnTo>
                  <a:pt x="1256982" y="648117"/>
                </a:lnTo>
                <a:lnTo>
                  <a:pt x="1249398" y="650899"/>
                </a:lnTo>
                <a:lnTo>
                  <a:pt x="1252840" y="663333"/>
                </a:lnTo>
                <a:lnTo>
                  <a:pt x="1251350" y="669485"/>
                </a:lnTo>
                <a:lnTo>
                  <a:pt x="1247359" y="671873"/>
                </a:lnTo>
                <a:lnTo>
                  <a:pt x="1243328" y="671775"/>
                </a:lnTo>
                <a:lnTo>
                  <a:pt x="1192868" y="672155"/>
                </a:lnTo>
                <a:lnTo>
                  <a:pt x="1180565" y="671962"/>
                </a:lnTo>
                <a:lnTo>
                  <a:pt x="1149695" y="679975"/>
                </a:lnTo>
                <a:lnTo>
                  <a:pt x="1142642" y="681806"/>
                </a:lnTo>
                <a:lnTo>
                  <a:pt x="1088558" y="694098"/>
                </a:lnTo>
                <a:lnTo>
                  <a:pt x="1036119" y="705294"/>
                </a:lnTo>
                <a:lnTo>
                  <a:pt x="982515" y="716951"/>
                </a:lnTo>
                <a:lnTo>
                  <a:pt x="933151" y="728869"/>
                </a:lnTo>
                <a:lnTo>
                  <a:pt x="817859" y="757856"/>
                </a:lnTo>
                <a:lnTo>
                  <a:pt x="812801" y="759127"/>
                </a:lnTo>
                <a:lnTo>
                  <a:pt x="794576" y="767087"/>
                </a:lnTo>
                <a:lnTo>
                  <a:pt x="781775" y="779192"/>
                </a:lnTo>
                <a:lnTo>
                  <a:pt x="776097" y="793281"/>
                </a:lnTo>
                <a:lnTo>
                  <a:pt x="779243" y="807192"/>
                </a:lnTo>
                <a:close/>
              </a:path>
              <a:path w="1369695" h="812165">
                <a:moveTo>
                  <a:pt x="951288" y="415550"/>
                </a:moveTo>
                <a:lnTo>
                  <a:pt x="957270" y="420522"/>
                </a:lnTo>
                <a:lnTo>
                  <a:pt x="989193" y="455049"/>
                </a:lnTo>
                <a:lnTo>
                  <a:pt x="1021681" y="488273"/>
                </a:lnTo>
                <a:lnTo>
                  <a:pt x="1055961" y="520168"/>
                </a:lnTo>
                <a:lnTo>
                  <a:pt x="1092829" y="550262"/>
                </a:lnTo>
                <a:lnTo>
                  <a:pt x="1130830" y="576792"/>
                </a:lnTo>
                <a:lnTo>
                  <a:pt x="1171231" y="601562"/>
                </a:lnTo>
                <a:lnTo>
                  <a:pt x="1213470" y="625146"/>
                </a:lnTo>
                <a:lnTo>
                  <a:pt x="1256982" y="648117"/>
                </a:lnTo>
                <a:lnTo>
                  <a:pt x="1228718" y="546036"/>
                </a:lnTo>
                <a:lnTo>
                  <a:pt x="1218321" y="540166"/>
                </a:lnTo>
                <a:lnTo>
                  <a:pt x="1194923" y="526550"/>
                </a:lnTo>
                <a:lnTo>
                  <a:pt x="1148711" y="498886"/>
                </a:lnTo>
                <a:lnTo>
                  <a:pt x="1125466" y="485162"/>
                </a:lnTo>
                <a:lnTo>
                  <a:pt x="1054688" y="444339"/>
                </a:lnTo>
                <a:lnTo>
                  <a:pt x="1019494" y="423376"/>
                </a:lnTo>
                <a:lnTo>
                  <a:pt x="984792" y="401309"/>
                </a:lnTo>
                <a:lnTo>
                  <a:pt x="979639" y="398573"/>
                </a:lnTo>
                <a:lnTo>
                  <a:pt x="973341" y="397795"/>
                </a:lnTo>
                <a:lnTo>
                  <a:pt x="966698" y="398939"/>
                </a:lnTo>
                <a:lnTo>
                  <a:pt x="960512" y="401970"/>
                </a:lnTo>
                <a:lnTo>
                  <a:pt x="952951" y="407261"/>
                </a:lnTo>
                <a:lnTo>
                  <a:pt x="951288" y="415550"/>
                </a:lnTo>
                <a:close/>
              </a:path>
              <a:path w="1369695" h="812165">
                <a:moveTo>
                  <a:pt x="1227362" y="658515"/>
                </a:moveTo>
                <a:lnTo>
                  <a:pt x="1246419" y="660539"/>
                </a:lnTo>
                <a:lnTo>
                  <a:pt x="1250451" y="660637"/>
                </a:lnTo>
                <a:lnTo>
                  <a:pt x="1252840" y="663333"/>
                </a:lnTo>
                <a:lnTo>
                  <a:pt x="1249398" y="650899"/>
                </a:lnTo>
                <a:lnTo>
                  <a:pt x="1242275" y="653512"/>
                </a:lnTo>
                <a:lnTo>
                  <a:pt x="1227362" y="658515"/>
                </a:lnTo>
                <a:close/>
              </a:path>
              <a:path w="1369695" h="812165">
                <a:moveTo>
                  <a:pt x="125" y="49841"/>
                </a:moveTo>
                <a:lnTo>
                  <a:pt x="19374" y="99237"/>
                </a:lnTo>
                <a:lnTo>
                  <a:pt x="43802" y="139491"/>
                </a:lnTo>
                <a:lnTo>
                  <a:pt x="86067" y="196104"/>
                </a:lnTo>
                <a:lnTo>
                  <a:pt x="146539" y="262274"/>
                </a:lnTo>
                <a:lnTo>
                  <a:pt x="185944" y="299814"/>
                </a:lnTo>
                <a:lnTo>
                  <a:pt x="227062" y="336078"/>
                </a:lnTo>
                <a:lnTo>
                  <a:pt x="269300" y="371250"/>
                </a:lnTo>
                <a:lnTo>
                  <a:pt x="306499" y="399973"/>
                </a:lnTo>
                <a:lnTo>
                  <a:pt x="344848" y="427677"/>
                </a:lnTo>
                <a:lnTo>
                  <a:pt x="384447" y="454219"/>
                </a:lnTo>
                <a:lnTo>
                  <a:pt x="425399" y="479451"/>
                </a:lnTo>
                <a:lnTo>
                  <a:pt x="467806" y="503231"/>
                </a:lnTo>
                <a:lnTo>
                  <a:pt x="512181" y="525695"/>
                </a:lnTo>
                <a:lnTo>
                  <a:pt x="557835" y="546699"/>
                </a:lnTo>
                <a:lnTo>
                  <a:pt x="604723" y="566240"/>
                </a:lnTo>
                <a:lnTo>
                  <a:pt x="652798" y="584311"/>
                </a:lnTo>
                <a:lnTo>
                  <a:pt x="702015" y="600909"/>
                </a:lnTo>
                <a:lnTo>
                  <a:pt x="739721" y="612287"/>
                </a:lnTo>
                <a:lnTo>
                  <a:pt x="777995" y="622792"/>
                </a:lnTo>
                <a:lnTo>
                  <a:pt x="816888" y="632322"/>
                </a:lnTo>
                <a:lnTo>
                  <a:pt x="856454" y="640777"/>
                </a:lnTo>
                <a:lnTo>
                  <a:pt x="902577" y="649088"/>
                </a:lnTo>
                <a:lnTo>
                  <a:pt x="949378" y="656080"/>
                </a:lnTo>
                <a:lnTo>
                  <a:pt x="996836" y="661778"/>
                </a:lnTo>
                <a:lnTo>
                  <a:pt x="1044934" y="666209"/>
                </a:lnTo>
                <a:lnTo>
                  <a:pt x="1093652" y="669398"/>
                </a:lnTo>
                <a:lnTo>
                  <a:pt x="1142969" y="671371"/>
                </a:lnTo>
                <a:lnTo>
                  <a:pt x="1180565" y="671962"/>
                </a:lnTo>
                <a:lnTo>
                  <a:pt x="1190043" y="669501"/>
                </a:lnTo>
                <a:lnTo>
                  <a:pt x="1195921" y="667969"/>
                </a:lnTo>
                <a:lnTo>
                  <a:pt x="1211480" y="663449"/>
                </a:lnTo>
                <a:lnTo>
                  <a:pt x="1227127" y="658597"/>
                </a:lnTo>
                <a:lnTo>
                  <a:pt x="1222569" y="658006"/>
                </a:lnTo>
                <a:lnTo>
                  <a:pt x="1192271" y="654788"/>
                </a:lnTo>
                <a:lnTo>
                  <a:pt x="1139211" y="647450"/>
                </a:lnTo>
                <a:lnTo>
                  <a:pt x="1087163" y="638621"/>
                </a:lnTo>
                <a:lnTo>
                  <a:pt x="1036054" y="628400"/>
                </a:lnTo>
                <a:lnTo>
                  <a:pt x="985807" y="616885"/>
                </a:lnTo>
                <a:lnTo>
                  <a:pt x="936349" y="604173"/>
                </a:lnTo>
                <a:lnTo>
                  <a:pt x="887603" y="590363"/>
                </a:lnTo>
                <a:lnTo>
                  <a:pt x="816012" y="567865"/>
                </a:lnTo>
                <a:lnTo>
                  <a:pt x="746383" y="543238"/>
                </a:lnTo>
                <a:lnTo>
                  <a:pt x="701242" y="525482"/>
                </a:lnTo>
                <a:lnTo>
                  <a:pt x="657022" y="506574"/>
                </a:lnTo>
                <a:lnTo>
                  <a:pt x="613764" y="486592"/>
                </a:lnTo>
                <a:lnTo>
                  <a:pt x="571404" y="465568"/>
                </a:lnTo>
                <a:lnTo>
                  <a:pt x="529902" y="443549"/>
                </a:lnTo>
                <a:lnTo>
                  <a:pt x="489541" y="420935"/>
                </a:lnTo>
                <a:lnTo>
                  <a:pt x="449930" y="397431"/>
                </a:lnTo>
                <a:lnTo>
                  <a:pt x="411234" y="372959"/>
                </a:lnTo>
                <a:lnTo>
                  <a:pt x="373616" y="347444"/>
                </a:lnTo>
                <a:lnTo>
                  <a:pt x="337241" y="320809"/>
                </a:lnTo>
                <a:lnTo>
                  <a:pt x="301551" y="293787"/>
                </a:lnTo>
                <a:lnTo>
                  <a:pt x="266588" y="266047"/>
                </a:lnTo>
                <a:lnTo>
                  <a:pt x="232580" y="237509"/>
                </a:lnTo>
                <a:lnTo>
                  <a:pt x="199754" y="208092"/>
                </a:lnTo>
                <a:lnTo>
                  <a:pt x="168664" y="178058"/>
                </a:lnTo>
                <a:lnTo>
                  <a:pt x="139277" y="147099"/>
                </a:lnTo>
                <a:lnTo>
                  <a:pt x="111985" y="115037"/>
                </a:lnTo>
                <a:lnTo>
                  <a:pt x="87179" y="81699"/>
                </a:lnTo>
                <a:lnTo>
                  <a:pt x="27582" y="4462"/>
                </a:lnTo>
                <a:lnTo>
                  <a:pt x="23798" y="1662"/>
                </a:lnTo>
                <a:lnTo>
                  <a:pt x="22042" y="0"/>
                </a:lnTo>
                <a:lnTo>
                  <a:pt x="19578" y="1048"/>
                </a:lnTo>
                <a:lnTo>
                  <a:pt x="13349" y="4315"/>
                </a:lnTo>
                <a:lnTo>
                  <a:pt x="7997" y="8748"/>
                </a:lnTo>
                <a:lnTo>
                  <a:pt x="3541" y="15162"/>
                </a:lnTo>
                <a:lnTo>
                  <a:pt x="0" y="24374"/>
                </a:lnTo>
                <a:lnTo>
                  <a:pt x="125" y="49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2308" y="3857371"/>
            <a:ext cx="13345160" cy="236537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155700" marR="5080" indent="-1143000">
              <a:lnSpc>
                <a:spcPts val="8700"/>
              </a:lnSpc>
              <a:spcBef>
                <a:spcPts val="1220"/>
              </a:spcBef>
            </a:pPr>
            <a:r>
              <a:rPr sz="8100" dirty="0">
                <a:latin typeface="Microsoft Sans Serif"/>
                <a:cs typeface="Microsoft Sans Serif"/>
              </a:rPr>
              <a:t>Tổng</a:t>
            </a:r>
            <a:r>
              <a:rPr sz="8100" spc="85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quan</a:t>
            </a:r>
            <a:r>
              <a:rPr sz="8100" spc="70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về</a:t>
            </a:r>
            <a:r>
              <a:rPr sz="8100" spc="85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framework</a:t>
            </a:r>
            <a:r>
              <a:rPr sz="8100" spc="95" dirty="0">
                <a:latin typeface="Microsoft Sans Serif"/>
                <a:cs typeface="Microsoft Sans Serif"/>
              </a:rPr>
              <a:t> </a:t>
            </a:r>
            <a:r>
              <a:rPr sz="8100" spc="-25" dirty="0">
                <a:latin typeface="Microsoft Sans Serif"/>
                <a:cs typeface="Microsoft Sans Serif"/>
              </a:rPr>
              <a:t>của </a:t>
            </a:r>
            <a:r>
              <a:rPr sz="8100" dirty="0">
                <a:latin typeface="Microsoft Sans Serif"/>
                <a:cs typeface="Microsoft Sans Serif"/>
              </a:rPr>
              <a:t>Python</a:t>
            </a:r>
            <a:r>
              <a:rPr sz="8100" spc="55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trong</a:t>
            </a:r>
            <a:r>
              <a:rPr sz="8100" spc="30" dirty="0">
                <a:latin typeface="Microsoft Sans Serif"/>
                <a:cs typeface="Microsoft Sans Serif"/>
              </a:rPr>
              <a:t> </a:t>
            </a:r>
            <a:r>
              <a:rPr sz="8100" dirty="0">
                <a:latin typeface="Microsoft Sans Serif"/>
                <a:cs typeface="Microsoft Sans Serif"/>
              </a:rPr>
              <a:t>lập</a:t>
            </a:r>
            <a:r>
              <a:rPr sz="8100" spc="35" dirty="0">
                <a:latin typeface="Microsoft Sans Serif"/>
                <a:cs typeface="Microsoft Sans Serif"/>
              </a:rPr>
              <a:t> </a:t>
            </a:r>
            <a:r>
              <a:rPr sz="8100" spc="55" dirty="0">
                <a:latin typeface="Microsoft Sans Serif"/>
                <a:cs typeface="Microsoft Sans Serif"/>
              </a:rPr>
              <a:t>trình</a:t>
            </a:r>
            <a:r>
              <a:rPr sz="8100" spc="-395" dirty="0">
                <a:latin typeface="Microsoft Sans Serif"/>
                <a:cs typeface="Microsoft Sans Serif"/>
              </a:rPr>
              <a:t> </a:t>
            </a:r>
            <a:r>
              <a:rPr sz="8100" spc="-25" dirty="0">
                <a:latin typeface="Microsoft Sans Serif"/>
                <a:cs typeface="Microsoft Sans Serif"/>
              </a:rPr>
              <a:t>AI</a:t>
            </a:r>
            <a:endParaRPr sz="81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Tổng</a:t>
            </a:r>
            <a:r>
              <a:rPr spc="-55" dirty="0">
                <a:latin typeface="Microsoft Sans Serif"/>
                <a:cs typeface="Microsoft Sans Serif"/>
              </a:rPr>
              <a:t> </a:t>
            </a:r>
            <a:r>
              <a:rPr dirty="0"/>
              <a:t>quan</a:t>
            </a:r>
            <a:r>
              <a:rPr spc="-140" dirty="0"/>
              <a:t> </a:t>
            </a:r>
            <a:r>
              <a:rPr dirty="0"/>
              <a:t>v</a:t>
            </a:r>
            <a:r>
              <a:rPr dirty="0">
                <a:latin typeface="Microsoft Sans Serif"/>
                <a:cs typeface="Microsoft Sans Serif"/>
              </a:rPr>
              <a:t>ề</a:t>
            </a:r>
            <a:r>
              <a:rPr spc="-60" dirty="0">
                <a:latin typeface="Microsoft Sans Serif"/>
                <a:cs typeface="Microsoft Sans Serif"/>
              </a:rPr>
              <a:t> </a:t>
            </a:r>
            <a:r>
              <a:rPr dirty="0"/>
              <a:t>framework</a:t>
            </a:r>
            <a:r>
              <a:rPr spc="-135" dirty="0"/>
              <a:t> </a:t>
            </a:r>
            <a:r>
              <a:rPr dirty="0">
                <a:latin typeface="Microsoft Sans Serif"/>
                <a:cs typeface="Microsoft Sans Serif"/>
              </a:rPr>
              <a:t>của</a:t>
            </a:r>
            <a:r>
              <a:rPr spc="-60" dirty="0">
                <a:latin typeface="Microsoft Sans Serif"/>
                <a:cs typeface="Microsoft Sans Serif"/>
              </a:rPr>
              <a:t> </a:t>
            </a:r>
            <a:r>
              <a:rPr spc="-10" dirty="0"/>
              <a:t>Python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2197049"/>
            <a:ext cx="413131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Arial MT"/>
                <a:cs typeface="Arial MT"/>
              </a:rPr>
              <a:t>Framework</a:t>
            </a:r>
            <a:r>
              <a:rPr sz="4200" spc="-13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là</a:t>
            </a:r>
            <a:r>
              <a:rPr sz="4200" spc="-120" dirty="0">
                <a:latin typeface="Arial MT"/>
                <a:cs typeface="Arial MT"/>
              </a:rPr>
              <a:t> </a:t>
            </a:r>
            <a:r>
              <a:rPr sz="4200" spc="-25" dirty="0">
                <a:latin typeface="Arial MT"/>
                <a:cs typeface="Arial MT"/>
              </a:rPr>
              <a:t>gì?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3073" y="3914394"/>
            <a:ext cx="1811020" cy="1664335"/>
          </a:xfrm>
          <a:prstGeom prst="rect">
            <a:avLst/>
          </a:prstGeom>
          <a:solidFill>
            <a:srgbClr val="4F81BC"/>
          </a:solidFill>
          <a:ln w="25400">
            <a:solidFill>
              <a:srgbClr val="1C334E"/>
            </a:solidFill>
          </a:ln>
        </p:spPr>
        <p:txBody>
          <a:bodyPr vert="horz" wrap="square" lIns="0" tIns="394970" rIns="0" bIns="0" rtlCol="0">
            <a:spAutoFit/>
          </a:bodyPr>
          <a:lstStyle/>
          <a:p>
            <a:pPr marL="241300" marR="196850" indent="-40005">
              <a:lnSpc>
                <a:spcPct val="100000"/>
              </a:lnSpc>
              <a:spcBef>
                <a:spcPts val="3110"/>
              </a:spcBef>
            </a:pPr>
            <a:r>
              <a:rPr sz="28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Thư</a:t>
            </a:r>
            <a:r>
              <a:rPr sz="2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viện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(Library)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91178" y="3908297"/>
            <a:ext cx="481965" cy="3528060"/>
          </a:xfrm>
          <a:custGeom>
            <a:avLst/>
            <a:gdLst/>
            <a:ahLst/>
            <a:cxnLst/>
            <a:rect l="l" t="t" r="r" b="b"/>
            <a:pathLst>
              <a:path w="481964" h="3528059">
                <a:moveTo>
                  <a:pt x="481584" y="3528059"/>
                </a:moveTo>
                <a:lnTo>
                  <a:pt x="438305" y="3523284"/>
                </a:lnTo>
                <a:lnTo>
                  <a:pt x="397570" y="3509514"/>
                </a:lnTo>
                <a:lnTo>
                  <a:pt x="360059" y="3487589"/>
                </a:lnTo>
                <a:lnTo>
                  <a:pt x="326451" y="3458344"/>
                </a:lnTo>
                <a:lnTo>
                  <a:pt x="297428" y="3422618"/>
                </a:lnTo>
                <a:lnTo>
                  <a:pt x="273670" y="3381248"/>
                </a:lnTo>
                <a:lnTo>
                  <a:pt x="255858" y="3335070"/>
                </a:lnTo>
                <a:lnTo>
                  <a:pt x="244672" y="3284922"/>
                </a:lnTo>
                <a:lnTo>
                  <a:pt x="240792" y="3231641"/>
                </a:lnTo>
                <a:lnTo>
                  <a:pt x="240792" y="2060448"/>
                </a:lnTo>
                <a:lnTo>
                  <a:pt x="236911" y="2007167"/>
                </a:lnTo>
                <a:lnTo>
                  <a:pt x="225725" y="1957019"/>
                </a:lnTo>
                <a:lnTo>
                  <a:pt x="207913" y="1910841"/>
                </a:lnTo>
                <a:lnTo>
                  <a:pt x="184155" y="1869471"/>
                </a:lnTo>
                <a:lnTo>
                  <a:pt x="155132" y="1833745"/>
                </a:lnTo>
                <a:lnTo>
                  <a:pt x="121524" y="1804500"/>
                </a:lnTo>
                <a:lnTo>
                  <a:pt x="84013" y="1782575"/>
                </a:lnTo>
                <a:lnTo>
                  <a:pt x="43278" y="1768805"/>
                </a:lnTo>
                <a:lnTo>
                  <a:pt x="0" y="1764029"/>
                </a:lnTo>
                <a:lnTo>
                  <a:pt x="43278" y="1759254"/>
                </a:lnTo>
                <a:lnTo>
                  <a:pt x="84013" y="1745484"/>
                </a:lnTo>
                <a:lnTo>
                  <a:pt x="121524" y="1723559"/>
                </a:lnTo>
                <a:lnTo>
                  <a:pt x="155132" y="1694314"/>
                </a:lnTo>
                <a:lnTo>
                  <a:pt x="184155" y="1658588"/>
                </a:lnTo>
                <a:lnTo>
                  <a:pt x="207913" y="1617218"/>
                </a:lnTo>
                <a:lnTo>
                  <a:pt x="225725" y="1571040"/>
                </a:lnTo>
                <a:lnTo>
                  <a:pt x="236911" y="1520892"/>
                </a:lnTo>
                <a:lnTo>
                  <a:pt x="240792" y="1467612"/>
                </a:lnTo>
                <a:lnTo>
                  <a:pt x="240792" y="296417"/>
                </a:lnTo>
                <a:lnTo>
                  <a:pt x="244672" y="243137"/>
                </a:lnTo>
                <a:lnTo>
                  <a:pt x="255858" y="192989"/>
                </a:lnTo>
                <a:lnTo>
                  <a:pt x="273670" y="146811"/>
                </a:lnTo>
                <a:lnTo>
                  <a:pt x="297428" y="105441"/>
                </a:lnTo>
                <a:lnTo>
                  <a:pt x="326451" y="69715"/>
                </a:lnTo>
                <a:lnTo>
                  <a:pt x="360059" y="40470"/>
                </a:lnTo>
                <a:lnTo>
                  <a:pt x="397570" y="18545"/>
                </a:lnTo>
                <a:lnTo>
                  <a:pt x="438305" y="4775"/>
                </a:lnTo>
                <a:lnTo>
                  <a:pt x="481584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64373" y="3669029"/>
            <a:ext cx="2550160" cy="820419"/>
          </a:xfrm>
          <a:prstGeom prst="rect">
            <a:avLst/>
          </a:prstGeom>
          <a:solidFill>
            <a:srgbClr val="4F81BC"/>
          </a:solidFill>
          <a:ln w="25400">
            <a:solidFill>
              <a:srgbClr val="1C334E"/>
            </a:solidFill>
          </a:ln>
        </p:spPr>
        <p:txBody>
          <a:bodyPr vert="horz" wrap="square" lIns="0" tIns="18669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47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Gói</a:t>
            </a:r>
            <a:r>
              <a:rPr sz="2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(package)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51769" y="3001517"/>
            <a:ext cx="609600" cy="2155190"/>
          </a:xfrm>
          <a:custGeom>
            <a:avLst/>
            <a:gdLst/>
            <a:ahLst/>
            <a:cxnLst/>
            <a:rect l="l" t="t" r="r" b="b"/>
            <a:pathLst>
              <a:path w="609600" h="2155190">
                <a:moveTo>
                  <a:pt x="609600" y="2154935"/>
                </a:moveTo>
                <a:lnTo>
                  <a:pt x="564572" y="2151346"/>
                </a:lnTo>
                <a:lnTo>
                  <a:pt x="521592" y="2140920"/>
                </a:lnTo>
                <a:lnTo>
                  <a:pt x="481130" y="2124170"/>
                </a:lnTo>
                <a:lnTo>
                  <a:pt x="443660" y="2101607"/>
                </a:lnTo>
                <a:lnTo>
                  <a:pt x="409653" y="2073745"/>
                </a:lnTo>
                <a:lnTo>
                  <a:pt x="379583" y="2041096"/>
                </a:lnTo>
                <a:lnTo>
                  <a:pt x="353920" y="2004172"/>
                </a:lnTo>
                <a:lnTo>
                  <a:pt x="333138" y="1963485"/>
                </a:lnTo>
                <a:lnTo>
                  <a:pt x="317709" y="1919548"/>
                </a:lnTo>
                <a:lnTo>
                  <a:pt x="308106" y="1872873"/>
                </a:lnTo>
                <a:lnTo>
                  <a:pt x="304800" y="1823973"/>
                </a:lnTo>
                <a:lnTo>
                  <a:pt x="304800" y="1408429"/>
                </a:lnTo>
                <a:lnTo>
                  <a:pt x="301493" y="1359530"/>
                </a:lnTo>
                <a:lnTo>
                  <a:pt x="291890" y="1312855"/>
                </a:lnTo>
                <a:lnTo>
                  <a:pt x="276461" y="1268918"/>
                </a:lnTo>
                <a:lnTo>
                  <a:pt x="255679" y="1228231"/>
                </a:lnTo>
                <a:lnTo>
                  <a:pt x="230016" y="1191307"/>
                </a:lnTo>
                <a:lnTo>
                  <a:pt x="199946" y="1158658"/>
                </a:lnTo>
                <a:lnTo>
                  <a:pt x="165939" y="1130796"/>
                </a:lnTo>
                <a:lnTo>
                  <a:pt x="128469" y="1108233"/>
                </a:lnTo>
                <a:lnTo>
                  <a:pt x="88007" y="1091483"/>
                </a:lnTo>
                <a:lnTo>
                  <a:pt x="45027" y="1081057"/>
                </a:lnTo>
                <a:lnTo>
                  <a:pt x="0" y="1077467"/>
                </a:lnTo>
                <a:lnTo>
                  <a:pt x="45027" y="1073878"/>
                </a:lnTo>
                <a:lnTo>
                  <a:pt x="88007" y="1063452"/>
                </a:lnTo>
                <a:lnTo>
                  <a:pt x="128469" y="1046702"/>
                </a:lnTo>
                <a:lnTo>
                  <a:pt x="165939" y="1024139"/>
                </a:lnTo>
                <a:lnTo>
                  <a:pt x="199946" y="996277"/>
                </a:lnTo>
                <a:lnTo>
                  <a:pt x="230016" y="963628"/>
                </a:lnTo>
                <a:lnTo>
                  <a:pt x="255679" y="926704"/>
                </a:lnTo>
                <a:lnTo>
                  <a:pt x="276461" y="886017"/>
                </a:lnTo>
                <a:lnTo>
                  <a:pt x="291890" y="842080"/>
                </a:lnTo>
                <a:lnTo>
                  <a:pt x="301493" y="795405"/>
                </a:lnTo>
                <a:lnTo>
                  <a:pt x="304800" y="746505"/>
                </a:lnTo>
                <a:lnTo>
                  <a:pt x="304800" y="330961"/>
                </a:lnTo>
                <a:lnTo>
                  <a:pt x="308106" y="282062"/>
                </a:lnTo>
                <a:lnTo>
                  <a:pt x="317709" y="235387"/>
                </a:lnTo>
                <a:lnTo>
                  <a:pt x="333138" y="191450"/>
                </a:lnTo>
                <a:lnTo>
                  <a:pt x="353920" y="150763"/>
                </a:lnTo>
                <a:lnTo>
                  <a:pt x="379583" y="113839"/>
                </a:lnTo>
                <a:lnTo>
                  <a:pt x="409653" y="81190"/>
                </a:lnTo>
                <a:lnTo>
                  <a:pt x="443660" y="53328"/>
                </a:lnTo>
                <a:lnTo>
                  <a:pt x="481130" y="30765"/>
                </a:lnTo>
                <a:lnTo>
                  <a:pt x="521592" y="14015"/>
                </a:lnTo>
                <a:lnTo>
                  <a:pt x="564572" y="3589"/>
                </a:lnTo>
                <a:lnTo>
                  <a:pt x="60960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74145" y="3001517"/>
            <a:ext cx="2286000" cy="928369"/>
          </a:xfrm>
          <a:prstGeom prst="rect">
            <a:avLst/>
          </a:prstGeom>
          <a:solidFill>
            <a:srgbClr val="4F81BC"/>
          </a:solidFill>
          <a:ln w="25400">
            <a:solidFill>
              <a:srgbClr val="1C334E"/>
            </a:solidFill>
          </a:ln>
        </p:spPr>
        <p:txBody>
          <a:bodyPr vert="horz" wrap="square" lIns="0" tIns="240665" rIns="0" bIns="0" rtlCol="0">
            <a:spAutoFit/>
          </a:bodyPr>
          <a:lstStyle/>
          <a:p>
            <a:pPr marL="558165">
              <a:lnSpc>
                <a:spcPct val="100000"/>
              </a:lnSpc>
              <a:spcBef>
                <a:spcPts val="1895"/>
              </a:spcBef>
            </a:pP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Module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61313" y="2655570"/>
            <a:ext cx="609600" cy="1853564"/>
          </a:xfrm>
          <a:custGeom>
            <a:avLst/>
            <a:gdLst/>
            <a:ahLst/>
            <a:cxnLst/>
            <a:rect l="l" t="t" r="r" b="b"/>
            <a:pathLst>
              <a:path w="609600" h="1853564">
                <a:moveTo>
                  <a:pt x="609600" y="1853183"/>
                </a:moveTo>
                <a:lnTo>
                  <a:pt x="560174" y="1849816"/>
                </a:lnTo>
                <a:lnTo>
                  <a:pt x="513283" y="1840067"/>
                </a:lnTo>
                <a:lnTo>
                  <a:pt x="469553" y="1824466"/>
                </a:lnTo>
                <a:lnTo>
                  <a:pt x="429615" y="1803542"/>
                </a:lnTo>
                <a:lnTo>
                  <a:pt x="394096" y="1777825"/>
                </a:lnTo>
                <a:lnTo>
                  <a:pt x="363626" y="1747845"/>
                </a:lnTo>
                <a:lnTo>
                  <a:pt x="338832" y="1714131"/>
                </a:lnTo>
                <a:lnTo>
                  <a:pt x="320344" y="1677212"/>
                </a:lnTo>
                <a:lnTo>
                  <a:pt x="308790" y="1637619"/>
                </a:lnTo>
                <a:lnTo>
                  <a:pt x="304800" y="1595881"/>
                </a:lnTo>
                <a:lnTo>
                  <a:pt x="304800" y="1183893"/>
                </a:lnTo>
                <a:lnTo>
                  <a:pt x="300809" y="1142156"/>
                </a:lnTo>
                <a:lnTo>
                  <a:pt x="289255" y="1102563"/>
                </a:lnTo>
                <a:lnTo>
                  <a:pt x="270767" y="1065644"/>
                </a:lnTo>
                <a:lnTo>
                  <a:pt x="245973" y="1031930"/>
                </a:lnTo>
                <a:lnTo>
                  <a:pt x="215503" y="1001950"/>
                </a:lnTo>
                <a:lnTo>
                  <a:pt x="179984" y="976233"/>
                </a:lnTo>
                <a:lnTo>
                  <a:pt x="140046" y="955309"/>
                </a:lnTo>
                <a:lnTo>
                  <a:pt x="96316" y="939708"/>
                </a:lnTo>
                <a:lnTo>
                  <a:pt x="49425" y="929959"/>
                </a:lnTo>
                <a:lnTo>
                  <a:pt x="0" y="926591"/>
                </a:lnTo>
                <a:lnTo>
                  <a:pt x="49425" y="923224"/>
                </a:lnTo>
                <a:lnTo>
                  <a:pt x="96316" y="913475"/>
                </a:lnTo>
                <a:lnTo>
                  <a:pt x="140046" y="897874"/>
                </a:lnTo>
                <a:lnTo>
                  <a:pt x="179984" y="876950"/>
                </a:lnTo>
                <a:lnTo>
                  <a:pt x="215503" y="851233"/>
                </a:lnTo>
                <a:lnTo>
                  <a:pt x="245973" y="821253"/>
                </a:lnTo>
                <a:lnTo>
                  <a:pt x="270767" y="787539"/>
                </a:lnTo>
                <a:lnTo>
                  <a:pt x="289255" y="750620"/>
                </a:lnTo>
                <a:lnTo>
                  <a:pt x="300809" y="711027"/>
                </a:lnTo>
                <a:lnTo>
                  <a:pt x="304800" y="669289"/>
                </a:lnTo>
                <a:lnTo>
                  <a:pt x="304800" y="257301"/>
                </a:lnTo>
                <a:lnTo>
                  <a:pt x="308790" y="215564"/>
                </a:lnTo>
                <a:lnTo>
                  <a:pt x="320344" y="175971"/>
                </a:lnTo>
                <a:lnTo>
                  <a:pt x="338832" y="139052"/>
                </a:lnTo>
                <a:lnTo>
                  <a:pt x="363626" y="105338"/>
                </a:lnTo>
                <a:lnTo>
                  <a:pt x="394096" y="75358"/>
                </a:lnTo>
                <a:lnTo>
                  <a:pt x="429615" y="49641"/>
                </a:lnTo>
                <a:lnTo>
                  <a:pt x="469553" y="28717"/>
                </a:lnTo>
                <a:lnTo>
                  <a:pt x="513283" y="13116"/>
                </a:lnTo>
                <a:lnTo>
                  <a:pt x="560174" y="3367"/>
                </a:lnTo>
                <a:lnTo>
                  <a:pt x="609600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268450" y="2629661"/>
            <a:ext cx="2679700" cy="475615"/>
          </a:xfrm>
          <a:prstGeom prst="rect">
            <a:avLst/>
          </a:prstGeom>
          <a:solidFill>
            <a:srgbClr val="4F81BC"/>
          </a:solidFill>
          <a:ln w="25400">
            <a:solidFill>
              <a:srgbClr val="1C334E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365"/>
              </a:spcBef>
            </a:pP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Biến</a:t>
            </a:r>
            <a:r>
              <a:rPr sz="2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(variable)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68450" y="3269741"/>
            <a:ext cx="2893060" cy="475615"/>
          </a:xfrm>
          <a:prstGeom prst="rect">
            <a:avLst/>
          </a:prstGeom>
          <a:solidFill>
            <a:srgbClr val="4F81BC"/>
          </a:solidFill>
          <a:ln w="25400">
            <a:solidFill>
              <a:srgbClr val="1C334E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445770">
              <a:lnSpc>
                <a:spcPct val="100000"/>
              </a:lnSpc>
              <a:spcBef>
                <a:spcPts val="36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Hàm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(function)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30622" y="5567298"/>
            <a:ext cx="1422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0" dirty="0"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30622" y="5869051"/>
            <a:ext cx="1422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0" dirty="0"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30622" y="6170803"/>
            <a:ext cx="1422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0" dirty="0"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6560" y="4666310"/>
            <a:ext cx="14224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0" dirty="0"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36560" y="4944236"/>
            <a:ext cx="1422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0" dirty="0"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264766" y="3809746"/>
            <a:ext cx="1422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0" dirty="0"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64766" y="3960621"/>
            <a:ext cx="1422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0" dirty="0"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2966" y="4601717"/>
            <a:ext cx="2133600" cy="2150745"/>
          </a:xfrm>
          <a:prstGeom prst="rect">
            <a:avLst/>
          </a:prstGeom>
          <a:solidFill>
            <a:srgbClr val="4F81BC"/>
          </a:solidFill>
          <a:ln w="25400">
            <a:solidFill>
              <a:srgbClr val="1C334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800">
              <a:latin typeface="Times New Roman"/>
              <a:cs typeface="Times New Roman"/>
            </a:endParaRPr>
          </a:p>
          <a:p>
            <a:pPr marL="175895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Framework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86562" y="3654742"/>
            <a:ext cx="4750435" cy="5300345"/>
            <a:chOff x="6786562" y="3654742"/>
            <a:chExt cx="4750435" cy="5300345"/>
          </a:xfrm>
        </p:grpSpPr>
        <p:sp>
          <p:nvSpPr>
            <p:cNvPr id="24" name="object 24"/>
            <p:cNvSpPr/>
            <p:nvPr/>
          </p:nvSpPr>
          <p:spPr>
            <a:xfrm>
              <a:off x="6800850" y="3669029"/>
              <a:ext cx="609600" cy="2153920"/>
            </a:xfrm>
            <a:custGeom>
              <a:avLst/>
              <a:gdLst/>
              <a:ahLst/>
              <a:cxnLst/>
              <a:rect l="l" t="t" r="r" b="b"/>
              <a:pathLst>
                <a:path w="609600" h="2153920">
                  <a:moveTo>
                    <a:pt x="609600" y="2153412"/>
                  </a:moveTo>
                  <a:lnTo>
                    <a:pt x="564572" y="2149822"/>
                  </a:lnTo>
                  <a:lnTo>
                    <a:pt x="521592" y="2139396"/>
                  </a:lnTo>
                  <a:lnTo>
                    <a:pt x="481130" y="2122646"/>
                  </a:lnTo>
                  <a:lnTo>
                    <a:pt x="443660" y="2100083"/>
                  </a:lnTo>
                  <a:lnTo>
                    <a:pt x="409653" y="2072221"/>
                  </a:lnTo>
                  <a:lnTo>
                    <a:pt x="379583" y="2039572"/>
                  </a:lnTo>
                  <a:lnTo>
                    <a:pt x="353920" y="2002648"/>
                  </a:lnTo>
                  <a:lnTo>
                    <a:pt x="333138" y="1961961"/>
                  </a:lnTo>
                  <a:lnTo>
                    <a:pt x="317709" y="1918024"/>
                  </a:lnTo>
                  <a:lnTo>
                    <a:pt x="308106" y="1871349"/>
                  </a:lnTo>
                  <a:lnTo>
                    <a:pt x="304800" y="1822450"/>
                  </a:lnTo>
                  <a:lnTo>
                    <a:pt x="304800" y="1407668"/>
                  </a:lnTo>
                  <a:lnTo>
                    <a:pt x="301493" y="1358768"/>
                  </a:lnTo>
                  <a:lnTo>
                    <a:pt x="291890" y="1312093"/>
                  </a:lnTo>
                  <a:lnTo>
                    <a:pt x="276461" y="1268156"/>
                  </a:lnTo>
                  <a:lnTo>
                    <a:pt x="255679" y="1227469"/>
                  </a:lnTo>
                  <a:lnTo>
                    <a:pt x="230016" y="1190545"/>
                  </a:lnTo>
                  <a:lnTo>
                    <a:pt x="199946" y="1157896"/>
                  </a:lnTo>
                  <a:lnTo>
                    <a:pt x="165939" y="1130034"/>
                  </a:lnTo>
                  <a:lnTo>
                    <a:pt x="128469" y="1107471"/>
                  </a:lnTo>
                  <a:lnTo>
                    <a:pt x="88007" y="1090721"/>
                  </a:lnTo>
                  <a:lnTo>
                    <a:pt x="45027" y="1080295"/>
                  </a:lnTo>
                  <a:lnTo>
                    <a:pt x="0" y="1076706"/>
                  </a:lnTo>
                  <a:lnTo>
                    <a:pt x="45027" y="1073116"/>
                  </a:lnTo>
                  <a:lnTo>
                    <a:pt x="88007" y="1062690"/>
                  </a:lnTo>
                  <a:lnTo>
                    <a:pt x="128469" y="1045940"/>
                  </a:lnTo>
                  <a:lnTo>
                    <a:pt x="165939" y="1023377"/>
                  </a:lnTo>
                  <a:lnTo>
                    <a:pt x="199946" y="995515"/>
                  </a:lnTo>
                  <a:lnTo>
                    <a:pt x="230016" y="962866"/>
                  </a:lnTo>
                  <a:lnTo>
                    <a:pt x="255679" y="925942"/>
                  </a:lnTo>
                  <a:lnTo>
                    <a:pt x="276461" y="885255"/>
                  </a:lnTo>
                  <a:lnTo>
                    <a:pt x="291890" y="841318"/>
                  </a:lnTo>
                  <a:lnTo>
                    <a:pt x="301493" y="794643"/>
                  </a:lnTo>
                  <a:lnTo>
                    <a:pt x="304800" y="745744"/>
                  </a:lnTo>
                  <a:lnTo>
                    <a:pt x="304800" y="330962"/>
                  </a:lnTo>
                  <a:lnTo>
                    <a:pt x="308106" y="282062"/>
                  </a:lnTo>
                  <a:lnTo>
                    <a:pt x="317709" y="235387"/>
                  </a:lnTo>
                  <a:lnTo>
                    <a:pt x="333138" y="191450"/>
                  </a:lnTo>
                  <a:lnTo>
                    <a:pt x="353920" y="150763"/>
                  </a:lnTo>
                  <a:lnTo>
                    <a:pt x="379583" y="113839"/>
                  </a:lnTo>
                  <a:lnTo>
                    <a:pt x="409653" y="81190"/>
                  </a:lnTo>
                  <a:lnTo>
                    <a:pt x="443660" y="53328"/>
                  </a:lnTo>
                  <a:lnTo>
                    <a:pt x="481130" y="30765"/>
                  </a:lnTo>
                  <a:lnTo>
                    <a:pt x="521592" y="14015"/>
                  </a:lnTo>
                  <a:lnTo>
                    <a:pt x="564572" y="3589"/>
                  </a:lnTo>
                  <a:lnTo>
                    <a:pt x="609600" y="0"/>
                  </a:lnTo>
                </a:path>
              </a:pathLst>
            </a:custGeom>
            <a:ln w="2857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04326" y="7511033"/>
              <a:ext cx="2819400" cy="1431290"/>
            </a:xfrm>
            <a:custGeom>
              <a:avLst/>
              <a:gdLst/>
              <a:ahLst/>
              <a:cxnLst/>
              <a:rect l="l" t="t" r="r" b="b"/>
              <a:pathLst>
                <a:path w="2819400" h="1431290">
                  <a:moveTo>
                    <a:pt x="1409700" y="0"/>
                  </a:moveTo>
                  <a:lnTo>
                    <a:pt x="1346909" y="697"/>
                  </a:lnTo>
                  <a:lnTo>
                    <a:pt x="1284822" y="2768"/>
                  </a:lnTo>
                  <a:lnTo>
                    <a:pt x="1223496" y="6186"/>
                  </a:lnTo>
                  <a:lnTo>
                    <a:pt x="1162986" y="10920"/>
                  </a:lnTo>
                  <a:lnTo>
                    <a:pt x="1103352" y="16941"/>
                  </a:lnTo>
                  <a:lnTo>
                    <a:pt x="1044650" y="24221"/>
                  </a:lnTo>
                  <a:lnTo>
                    <a:pt x="986938" y="32730"/>
                  </a:lnTo>
                  <a:lnTo>
                    <a:pt x="930272" y="42440"/>
                  </a:lnTo>
                  <a:lnTo>
                    <a:pt x="874711" y="53321"/>
                  </a:lnTo>
                  <a:lnTo>
                    <a:pt x="820311" y="65344"/>
                  </a:lnTo>
                  <a:lnTo>
                    <a:pt x="767130" y="78480"/>
                  </a:lnTo>
                  <a:lnTo>
                    <a:pt x="715225" y="92701"/>
                  </a:lnTo>
                  <a:lnTo>
                    <a:pt x="664654" y="107976"/>
                  </a:lnTo>
                  <a:lnTo>
                    <a:pt x="615473" y="124277"/>
                  </a:lnTo>
                  <a:lnTo>
                    <a:pt x="567741" y="141575"/>
                  </a:lnTo>
                  <a:lnTo>
                    <a:pt x="521514" y="159841"/>
                  </a:lnTo>
                  <a:lnTo>
                    <a:pt x="476849" y="179046"/>
                  </a:lnTo>
                  <a:lnTo>
                    <a:pt x="433805" y="199160"/>
                  </a:lnTo>
                  <a:lnTo>
                    <a:pt x="392438" y="220155"/>
                  </a:lnTo>
                  <a:lnTo>
                    <a:pt x="352806" y="242002"/>
                  </a:lnTo>
                  <a:lnTo>
                    <a:pt x="314965" y="264671"/>
                  </a:lnTo>
                  <a:lnTo>
                    <a:pt x="278974" y="288133"/>
                  </a:lnTo>
                  <a:lnTo>
                    <a:pt x="244890" y="312360"/>
                  </a:lnTo>
                  <a:lnTo>
                    <a:pt x="212769" y="337322"/>
                  </a:lnTo>
                  <a:lnTo>
                    <a:pt x="182670" y="362991"/>
                  </a:lnTo>
                  <a:lnTo>
                    <a:pt x="154649" y="389336"/>
                  </a:lnTo>
                  <a:lnTo>
                    <a:pt x="105073" y="443942"/>
                  </a:lnTo>
                  <a:lnTo>
                    <a:pt x="64499" y="500908"/>
                  </a:lnTo>
                  <a:lnTo>
                    <a:pt x="33385" y="560002"/>
                  </a:lnTo>
                  <a:lnTo>
                    <a:pt x="12190" y="620991"/>
                  </a:lnTo>
                  <a:lnTo>
                    <a:pt x="1373" y="683641"/>
                  </a:lnTo>
                  <a:lnTo>
                    <a:pt x="0" y="715518"/>
                  </a:lnTo>
                  <a:lnTo>
                    <a:pt x="1373" y="747394"/>
                  </a:lnTo>
                  <a:lnTo>
                    <a:pt x="12190" y="810044"/>
                  </a:lnTo>
                  <a:lnTo>
                    <a:pt x="33385" y="871033"/>
                  </a:lnTo>
                  <a:lnTo>
                    <a:pt x="64499" y="930127"/>
                  </a:lnTo>
                  <a:lnTo>
                    <a:pt x="105073" y="987093"/>
                  </a:lnTo>
                  <a:lnTo>
                    <a:pt x="154649" y="1041699"/>
                  </a:lnTo>
                  <a:lnTo>
                    <a:pt x="182670" y="1068044"/>
                  </a:lnTo>
                  <a:lnTo>
                    <a:pt x="212769" y="1093713"/>
                  </a:lnTo>
                  <a:lnTo>
                    <a:pt x="244890" y="1118675"/>
                  </a:lnTo>
                  <a:lnTo>
                    <a:pt x="278974" y="1142902"/>
                  </a:lnTo>
                  <a:lnTo>
                    <a:pt x="314965" y="1166364"/>
                  </a:lnTo>
                  <a:lnTo>
                    <a:pt x="352806" y="1189033"/>
                  </a:lnTo>
                  <a:lnTo>
                    <a:pt x="392438" y="1210880"/>
                  </a:lnTo>
                  <a:lnTo>
                    <a:pt x="433805" y="1231875"/>
                  </a:lnTo>
                  <a:lnTo>
                    <a:pt x="476849" y="1251989"/>
                  </a:lnTo>
                  <a:lnTo>
                    <a:pt x="521514" y="1271194"/>
                  </a:lnTo>
                  <a:lnTo>
                    <a:pt x="567741" y="1289460"/>
                  </a:lnTo>
                  <a:lnTo>
                    <a:pt x="615473" y="1306758"/>
                  </a:lnTo>
                  <a:lnTo>
                    <a:pt x="664654" y="1323059"/>
                  </a:lnTo>
                  <a:lnTo>
                    <a:pt x="715225" y="1338334"/>
                  </a:lnTo>
                  <a:lnTo>
                    <a:pt x="767130" y="1352555"/>
                  </a:lnTo>
                  <a:lnTo>
                    <a:pt x="820311" y="1365691"/>
                  </a:lnTo>
                  <a:lnTo>
                    <a:pt x="874711" y="1377714"/>
                  </a:lnTo>
                  <a:lnTo>
                    <a:pt x="930272" y="1388595"/>
                  </a:lnTo>
                  <a:lnTo>
                    <a:pt x="986938" y="1398305"/>
                  </a:lnTo>
                  <a:lnTo>
                    <a:pt x="1044650" y="1406814"/>
                  </a:lnTo>
                  <a:lnTo>
                    <a:pt x="1103352" y="1414094"/>
                  </a:lnTo>
                  <a:lnTo>
                    <a:pt x="1162986" y="1420115"/>
                  </a:lnTo>
                  <a:lnTo>
                    <a:pt x="1223496" y="1424849"/>
                  </a:lnTo>
                  <a:lnTo>
                    <a:pt x="1284822" y="1428267"/>
                  </a:lnTo>
                  <a:lnTo>
                    <a:pt x="1346909" y="1430338"/>
                  </a:lnTo>
                  <a:lnTo>
                    <a:pt x="1409700" y="1431036"/>
                  </a:lnTo>
                  <a:lnTo>
                    <a:pt x="1472490" y="1430338"/>
                  </a:lnTo>
                  <a:lnTo>
                    <a:pt x="1534577" y="1428267"/>
                  </a:lnTo>
                  <a:lnTo>
                    <a:pt x="1595903" y="1424849"/>
                  </a:lnTo>
                  <a:lnTo>
                    <a:pt x="1656413" y="1420115"/>
                  </a:lnTo>
                  <a:lnTo>
                    <a:pt x="1716047" y="1414094"/>
                  </a:lnTo>
                  <a:lnTo>
                    <a:pt x="1774749" y="1406814"/>
                  </a:lnTo>
                  <a:lnTo>
                    <a:pt x="1832461" y="1398305"/>
                  </a:lnTo>
                  <a:lnTo>
                    <a:pt x="1889127" y="1388595"/>
                  </a:lnTo>
                  <a:lnTo>
                    <a:pt x="1944688" y="1377714"/>
                  </a:lnTo>
                  <a:lnTo>
                    <a:pt x="1999088" y="1365691"/>
                  </a:lnTo>
                  <a:lnTo>
                    <a:pt x="2052269" y="1352555"/>
                  </a:lnTo>
                  <a:lnTo>
                    <a:pt x="2104174" y="1338334"/>
                  </a:lnTo>
                  <a:lnTo>
                    <a:pt x="2154745" y="1323059"/>
                  </a:lnTo>
                  <a:lnTo>
                    <a:pt x="2203926" y="1306758"/>
                  </a:lnTo>
                  <a:lnTo>
                    <a:pt x="2251658" y="1289460"/>
                  </a:lnTo>
                  <a:lnTo>
                    <a:pt x="2297885" y="1271194"/>
                  </a:lnTo>
                  <a:lnTo>
                    <a:pt x="2342550" y="1251989"/>
                  </a:lnTo>
                  <a:lnTo>
                    <a:pt x="2385594" y="1231875"/>
                  </a:lnTo>
                  <a:lnTo>
                    <a:pt x="2426961" y="1210880"/>
                  </a:lnTo>
                  <a:lnTo>
                    <a:pt x="2466593" y="1189033"/>
                  </a:lnTo>
                  <a:lnTo>
                    <a:pt x="2504434" y="1166364"/>
                  </a:lnTo>
                  <a:lnTo>
                    <a:pt x="2540425" y="1142902"/>
                  </a:lnTo>
                  <a:lnTo>
                    <a:pt x="2574509" y="1118675"/>
                  </a:lnTo>
                  <a:lnTo>
                    <a:pt x="2606630" y="1093713"/>
                  </a:lnTo>
                  <a:lnTo>
                    <a:pt x="2636729" y="1068044"/>
                  </a:lnTo>
                  <a:lnTo>
                    <a:pt x="2664750" y="1041699"/>
                  </a:lnTo>
                  <a:lnTo>
                    <a:pt x="2714326" y="987093"/>
                  </a:lnTo>
                  <a:lnTo>
                    <a:pt x="2754900" y="930127"/>
                  </a:lnTo>
                  <a:lnTo>
                    <a:pt x="2786014" y="871033"/>
                  </a:lnTo>
                  <a:lnTo>
                    <a:pt x="2807209" y="810044"/>
                  </a:lnTo>
                  <a:lnTo>
                    <a:pt x="2818026" y="747394"/>
                  </a:lnTo>
                  <a:lnTo>
                    <a:pt x="2819400" y="715518"/>
                  </a:lnTo>
                  <a:lnTo>
                    <a:pt x="2818026" y="683641"/>
                  </a:lnTo>
                  <a:lnTo>
                    <a:pt x="2807209" y="620991"/>
                  </a:lnTo>
                  <a:lnTo>
                    <a:pt x="2786014" y="560002"/>
                  </a:lnTo>
                  <a:lnTo>
                    <a:pt x="2754900" y="500908"/>
                  </a:lnTo>
                  <a:lnTo>
                    <a:pt x="2714326" y="443942"/>
                  </a:lnTo>
                  <a:lnTo>
                    <a:pt x="2664750" y="389336"/>
                  </a:lnTo>
                  <a:lnTo>
                    <a:pt x="2636729" y="362991"/>
                  </a:lnTo>
                  <a:lnTo>
                    <a:pt x="2606630" y="337322"/>
                  </a:lnTo>
                  <a:lnTo>
                    <a:pt x="2574509" y="312360"/>
                  </a:lnTo>
                  <a:lnTo>
                    <a:pt x="2540425" y="288133"/>
                  </a:lnTo>
                  <a:lnTo>
                    <a:pt x="2504434" y="264671"/>
                  </a:lnTo>
                  <a:lnTo>
                    <a:pt x="2466593" y="242002"/>
                  </a:lnTo>
                  <a:lnTo>
                    <a:pt x="2426961" y="220155"/>
                  </a:lnTo>
                  <a:lnTo>
                    <a:pt x="2385594" y="199160"/>
                  </a:lnTo>
                  <a:lnTo>
                    <a:pt x="2342550" y="179046"/>
                  </a:lnTo>
                  <a:lnTo>
                    <a:pt x="2297885" y="159841"/>
                  </a:lnTo>
                  <a:lnTo>
                    <a:pt x="2251658" y="141575"/>
                  </a:lnTo>
                  <a:lnTo>
                    <a:pt x="2203926" y="124277"/>
                  </a:lnTo>
                  <a:lnTo>
                    <a:pt x="2154745" y="107976"/>
                  </a:lnTo>
                  <a:lnTo>
                    <a:pt x="2104174" y="92701"/>
                  </a:lnTo>
                  <a:lnTo>
                    <a:pt x="2052269" y="78480"/>
                  </a:lnTo>
                  <a:lnTo>
                    <a:pt x="1999088" y="65344"/>
                  </a:lnTo>
                  <a:lnTo>
                    <a:pt x="1944688" y="53321"/>
                  </a:lnTo>
                  <a:lnTo>
                    <a:pt x="1889127" y="42440"/>
                  </a:lnTo>
                  <a:lnTo>
                    <a:pt x="1832461" y="32730"/>
                  </a:lnTo>
                  <a:lnTo>
                    <a:pt x="1774749" y="24221"/>
                  </a:lnTo>
                  <a:lnTo>
                    <a:pt x="1716047" y="16941"/>
                  </a:lnTo>
                  <a:lnTo>
                    <a:pt x="1656413" y="10920"/>
                  </a:lnTo>
                  <a:lnTo>
                    <a:pt x="1595903" y="6186"/>
                  </a:lnTo>
                  <a:lnTo>
                    <a:pt x="1534577" y="2768"/>
                  </a:lnTo>
                  <a:lnTo>
                    <a:pt x="1472490" y="697"/>
                  </a:lnTo>
                  <a:lnTo>
                    <a:pt x="14097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704326" y="7511033"/>
              <a:ext cx="2819400" cy="1431290"/>
            </a:xfrm>
            <a:custGeom>
              <a:avLst/>
              <a:gdLst/>
              <a:ahLst/>
              <a:cxnLst/>
              <a:rect l="l" t="t" r="r" b="b"/>
              <a:pathLst>
                <a:path w="2819400" h="1431290">
                  <a:moveTo>
                    <a:pt x="0" y="715518"/>
                  </a:moveTo>
                  <a:lnTo>
                    <a:pt x="5456" y="652123"/>
                  </a:lnTo>
                  <a:lnTo>
                    <a:pt x="21519" y="590274"/>
                  </a:lnTo>
                  <a:lnTo>
                    <a:pt x="47731" y="530204"/>
                  </a:lnTo>
                  <a:lnTo>
                    <a:pt x="83632" y="472145"/>
                  </a:lnTo>
                  <a:lnTo>
                    <a:pt x="128765" y="416330"/>
                  </a:lnTo>
                  <a:lnTo>
                    <a:pt x="182670" y="362991"/>
                  </a:lnTo>
                  <a:lnTo>
                    <a:pt x="212769" y="337322"/>
                  </a:lnTo>
                  <a:lnTo>
                    <a:pt x="244890" y="312360"/>
                  </a:lnTo>
                  <a:lnTo>
                    <a:pt x="278974" y="288133"/>
                  </a:lnTo>
                  <a:lnTo>
                    <a:pt x="314965" y="264671"/>
                  </a:lnTo>
                  <a:lnTo>
                    <a:pt x="352806" y="242002"/>
                  </a:lnTo>
                  <a:lnTo>
                    <a:pt x="392438" y="220155"/>
                  </a:lnTo>
                  <a:lnTo>
                    <a:pt x="433805" y="199160"/>
                  </a:lnTo>
                  <a:lnTo>
                    <a:pt x="476849" y="179046"/>
                  </a:lnTo>
                  <a:lnTo>
                    <a:pt x="521514" y="159841"/>
                  </a:lnTo>
                  <a:lnTo>
                    <a:pt x="567741" y="141575"/>
                  </a:lnTo>
                  <a:lnTo>
                    <a:pt x="615473" y="124277"/>
                  </a:lnTo>
                  <a:lnTo>
                    <a:pt x="664654" y="107976"/>
                  </a:lnTo>
                  <a:lnTo>
                    <a:pt x="715225" y="92701"/>
                  </a:lnTo>
                  <a:lnTo>
                    <a:pt x="767130" y="78480"/>
                  </a:lnTo>
                  <a:lnTo>
                    <a:pt x="820311" y="65344"/>
                  </a:lnTo>
                  <a:lnTo>
                    <a:pt x="874711" y="53321"/>
                  </a:lnTo>
                  <a:lnTo>
                    <a:pt x="930272" y="42440"/>
                  </a:lnTo>
                  <a:lnTo>
                    <a:pt x="986938" y="32730"/>
                  </a:lnTo>
                  <a:lnTo>
                    <a:pt x="1044650" y="24221"/>
                  </a:lnTo>
                  <a:lnTo>
                    <a:pt x="1103352" y="16941"/>
                  </a:lnTo>
                  <a:lnTo>
                    <a:pt x="1162986" y="10920"/>
                  </a:lnTo>
                  <a:lnTo>
                    <a:pt x="1223496" y="6186"/>
                  </a:lnTo>
                  <a:lnTo>
                    <a:pt x="1284822" y="2768"/>
                  </a:lnTo>
                  <a:lnTo>
                    <a:pt x="1346909" y="697"/>
                  </a:lnTo>
                  <a:lnTo>
                    <a:pt x="1409700" y="0"/>
                  </a:lnTo>
                  <a:lnTo>
                    <a:pt x="1472490" y="697"/>
                  </a:lnTo>
                  <a:lnTo>
                    <a:pt x="1534577" y="2768"/>
                  </a:lnTo>
                  <a:lnTo>
                    <a:pt x="1595903" y="6186"/>
                  </a:lnTo>
                  <a:lnTo>
                    <a:pt x="1656413" y="10920"/>
                  </a:lnTo>
                  <a:lnTo>
                    <a:pt x="1716047" y="16941"/>
                  </a:lnTo>
                  <a:lnTo>
                    <a:pt x="1774749" y="24221"/>
                  </a:lnTo>
                  <a:lnTo>
                    <a:pt x="1832461" y="32730"/>
                  </a:lnTo>
                  <a:lnTo>
                    <a:pt x="1889127" y="42440"/>
                  </a:lnTo>
                  <a:lnTo>
                    <a:pt x="1944688" y="53321"/>
                  </a:lnTo>
                  <a:lnTo>
                    <a:pt x="1999088" y="65344"/>
                  </a:lnTo>
                  <a:lnTo>
                    <a:pt x="2052269" y="78480"/>
                  </a:lnTo>
                  <a:lnTo>
                    <a:pt x="2104174" y="92701"/>
                  </a:lnTo>
                  <a:lnTo>
                    <a:pt x="2154745" y="107976"/>
                  </a:lnTo>
                  <a:lnTo>
                    <a:pt x="2203926" y="124277"/>
                  </a:lnTo>
                  <a:lnTo>
                    <a:pt x="2251658" y="141575"/>
                  </a:lnTo>
                  <a:lnTo>
                    <a:pt x="2297885" y="159841"/>
                  </a:lnTo>
                  <a:lnTo>
                    <a:pt x="2342550" y="179046"/>
                  </a:lnTo>
                  <a:lnTo>
                    <a:pt x="2385594" y="199160"/>
                  </a:lnTo>
                  <a:lnTo>
                    <a:pt x="2426961" y="220155"/>
                  </a:lnTo>
                  <a:lnTo>
                    <a:pt x="2466593" y="242002"/>
                  </a:lnTo>
                  <a:lnTo>
                    <a:pt x="2504434" y="264671"/>
                  </a:lnTo>
                  <a:lnTo>
                    <a:pt x="2540425" y="288133"/>
                  </a:lnTo>
                  <a:lnTo>
                    <a:pt x="2574509" y="312360"/>
                  </a:lnTo>
                  <a:lnTo>
                    <a:pt x="2606630" y="337322"/>
                  </a:lnTo>
                  <a:lnTo>
                    <a:pt x="2636729" y="362991"/>
                  </a:lnTo>
                  <a:lnTo>
                    <a:pt x="2664750" y="389336"/>
                  </a:lnTo>
                  <a:lnTo>
                    <a:pt x="2714326" y="443942"/>
                  </a:lnTo>
                  <a:lnTo>
                    <a:pt x="2754900" y="500908"/>
                  </a:lnTo>
                  <a:lnTo>
                    <a:pt x="2786014" y="560002"/>
                  </a:lnTo>
                  <a:lnTo>
                    <a:pt x="2807209" y="620991"/>
                  </a:lnTo>
                  <a:lnTo>
                    <a:pt x="2818026" y="683641"/>
                  </a:lnTo>
                  <a:lnTo>
                    <a:pt x="2819400" y="715518"/>
                  </a:lnTo>
                  <a:lnTo>
                    <a:pt x="2818026" y="747394"/>
                  </a:lnTo>
                  <a:lnTo>
                    <a:pt x="2807209" y="810044"/>
                  </a:lnTo>
                  <a:lnTo>
                    <a:pt x="2786014" y="871033"/>
                  </a:lnTo>
                  <a:lnTo>
                    <a:pt x="2754900" y="930127"/>
                  </a:lnTo>
                  <a:lnTo>
                    <a:pt x="2714326" y="987093"/>
                  </a:lnTo>
                  <a:lnTo>
                    <a:pt x="2664750" y="1041699"/>
                  </a:lnTo>
                  <a:lnTo>
                    <a:pt x="2636729" y="1068044"/>
                  </a:lnTo>
                  <a:lnTo>
                    <a:pt x="2606630" y="1093713"/>
                  </a:lnTo>
                  <a:lnTo>
                    <a:pt x="2574509" y="1118675"/>
                  </a:lnTo>
                  <a:lnTo>
                    <a:pt x="2540425" y="1142902"/>
                  </a:lnTo>
                  <a:lnTo>
                    <a:pt x="2504434" y="1166364"/>
                  </a:lnTo>
                  <a:lnTo>
                    <a:pt x="2466593" y="1189033"/>
                  </a:lnTo>
                  <a:lnTo>
                    <a:pt x="2426961" y="1210880"/>
                  </a:lnTo>
                  <a:lnTo>
                    <a:pt x="2385594" y="1231875"/>
                  </a:lnTo>
                  <a:lnTo>
                    <a:pt x="2342550" y="1251989"/>
                  </a:lnTo>
                  <a:lnTo>
                    <a:pt x="2297885" y="1271194"/>
                  </a:lnTo>
                  <a:lnTo>
                    <a:pt x="2251658" y="1289460"/>
                  </a:lnTo>
                  <a:lnTo>
                    <a:pt x="2203926" y="1306758"/>
                  </a:lnTo>
                  <a:lnTo>
                    <a:pt x="2154745" y="1323059"/>
                  </a:lnTo>
                  <a:lnTo>
                    <a:pt x="2104174" y="1338334"/>
                  </a:lnTo>
                  <a:lnTo>
                    <a:pt x="2052269" y="1352555"/>
                  </a:lnTo>
                  <a:lnTo>
                    <a:pt x="1999088" y="1365691"/>
                  </a:lnTo>
                  <a:lnTo>
                    <a:pt x="1944688" y="1377714"/>
                  </a:lnTo>
                  <a:lnTo>
                    <a:pt x="1889127" y="1388595"/>
                  </a:lnTo>
                  <a:lnTo>
                    <a:pt x="1832461" y="1398305"/>
                  </a:lnTo>
                  <a:lnTo>
                    <a:pt x="1774749" y="1406814"/>
                  </a:lnTo>
                  <a:lnTo>
                    <a:pt x="1716047" y="1414094"/>
                  </a:lnTo>
                  <a:lnTo>
                    <a:pt x="1656413" y="1420115"/>
                  </a:lnTo>
                  <a:lnTo>
                    <a:pt x="1595903" y="1424849"/>
                  </a:lnTo>
                  <a:lnTo>
                    <a:pt x="1534577" y="1428267"/>
                  </a:lnTo>
                  <a:lnTo>
                    <a:pt x="1472490" y="1430338"/>
                  </a:lnTo>
                  <a:lnTo>
                    <a:pt x="1409700" y="1431036"/>
                  </a:lnTo>
                  <a:lnTo>
                    <a:pt x="1346909" y="1430338"/>
                  </a:lnTo>
                  <a:lnTo>
                    <a:pt x="1284822" y="1428267"/>
                  </a:lnTo>
                  <a:lnTo>
                    <a:pt x="1223496" y="1424849"/>
                  </a:lnTo>
                  <a:lnTo>
                    <a:pt x="1162986" y="1420115"/>
                  </a:lnTo>
                  <a:lnTo>
                    <a:pt x="1103352" y="1414094"/>
                  </a:lnTo>
                  <a:lnTo>
                    <a:pt x="1044650" y="1406814"/>
                  </a:lnTo>
                  <a:lnTo>
                    <a:pt x="986938" y="1398305"/>
                  </a:lnTo>
                  <a:lnTo>
                    <a:pt x="930272" y="1388595"/>
                  </a:lnTo>
                  <a:lnTo>
                    <a:pt x="874711" y="1377714"/>
                  </a:lnTo>
                  <a:lnTo>
                    <a:pt x="820311" y="1365691"/>
                  </a:lnTo>
                  <a:lnTo>
                    <a:pt x="767130" y="1352555"/>
                  </a:lnTo>
                  <a:lnTo>
                    <a:pt x="715225" y="1338334"/>
                  </a:lnTo>
                  <a:lnTo>
                    <a:pt x="664654" y="1323059"/>
                  </a:lnTo>
                  <a:lnTo>
                    <a:pt x="615473" y="1306758"/>
                  </a:lnTo>
                  <a:lnTo>
                    <a:pt x="567741" y="1289460"/>
                  </a:lnTo>
                  <a:lnTo>
                    <a:pt x="521514" y="1271194"/>
                  </a:lnTo>
                  <a:lnTo>
                    <a:pt x="476849" y="1251989"/>
                  </a:lnTo>
                  <a:lnTo>
                    <a:pt x="433805" y="1231875"/>
                  </a:lnTo>
                  <a:lnTo>
                    <a:pt x="392438" y="1210880"/>
                  </a:lnTo>
                  <a:lnTo>
                    <a:pt x="352806" y="1189033"/>
                  </a:lnTo>
                  <a:lnTo>
                    <a:pt x="314965" y="1166364"/>
                  </a:lnTo>
                  <a:lnTo>
                    <a:pt x="278974" y="1142902"/>
                  </a:lnTo>
                  <a:lnTo>
                    <a:pt x="244890" y="1118675"/>
                  </a:lnTo>
                  <a:lnTo>
                    <a:pt x="212769" y="1093713"/>
                  </a:lnTo>
                  <a:lnTo>
                    <a:pt x="182670" y="1068044"/>
                  </a:lnTo>
                  <a:lnTo>
                    <a:pt x="154649" y="1041699"/>
                  </a:lnTo>
                  <a:lnTo>
                    <a:pt x="105073" y="987093"/>
                  </a:lnTo>
                  <a:lnTo>
                    <a:pt x="64499" y="930127"/>
                  </a:lnTo>
                  <a:lnTo>
                    <a:pt x="33385" y="871033"/>
                  </a:lnTo>
                  <a:lnTo>
                    <a:pt x="12190" y="810044"/>
                  </a:lnTo>
                  <a:lnTo>
                    <a:pt x="1373" y="747394"/>
                  </a:lnTo>
                  <a:lnTo>
                    <a:pt x="0" y="715518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029568" y="3918330"/>
            <a:ext cx="1422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0" dirty="0"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029568" y="4143883"/>
            <a:ext cx="1422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0" dirty="0"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29568" y="4420946"/>
            <a:ext cx="14224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50" dirty="0">
                <a:latin typeface="Arial"/>
                <a:cs typeface="Arial"/>
              </a:rPr>
              <a:t>.</a:t>
            </a:r>
            <a:endParaRPr sz="3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37675" y="7778242"/>
            <a:ext cx="15494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8790" marR="5080" indent="-466725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2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của bạn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80716" y="6752081"/>
            <a:ext cx="6023610" cy="1530985"/>
          </a:xfrm>
          <a:custGeom>
            <a:avLst/>
            <a:gdLst/>
            <a:ahLst/>
            <a:cxnLst/>
            <a:rect l="l" t="t" r="r" b="b"/>
            <a:pathLst>
              <a:path w="6023609" h="1530984">
                <a:moveTo>
                  <a:pt x="38100" y="0"/>
                </a:moveTo>
                <a:lnTo>
                  <a:pt x="0" y="0"/>
                </a:lnTo>
                <a:lnTo>
                  <a:pt x="0" y="114299"/>
                </a:lnTo>
                <a:lnTo>
                  <a:pt x="38100" y="114299"/>
                </a:lnTo>
                <a:lnTo>
                  <a:pt x="38100" y="0"/>
                </a:lnTo>
                <a:close/>
              </a:path>
              <a:path w="6023609" h="1530984">
                <a:moveTo>
                  <a:pt x="38100" y="152399"/>
                </a:moveTo>
                <a:lnTo>
                  <a:pt x="0" y="152399"/>
                </a:lnTo>
                <a:lnTo>
                  <a:pt x="0" y="266699"/>
                </a:lnTo>
                <a:lnTo>
                  <a:pt x="38100" y="266699"/>
                </a:lnTo>
                <a:lnTo>
                  <a:pt x="38100" y="152399"/>
                </a:lnTo>
                <a:close/>
              </a:path>
              <a:path w="6023609" h="1530984">
                <a:moveTo>
                  <a:pt x="38100" y="304799"/>
                </a:moveTo>
                <a:lnTo>
                  <a:pt x="0" y="304799"/>
                </a:lnTo>
                <a:lnTo>
                  <a:pt x="0" y="419099"/>
                </a:lnTo>
                <a:lnTo>
                  <a:pt x="38100" y="419099"/>
                </a:lnTo>
                <a:lnTo>
                  <a:pt x="38100" y="304799"/>
                </a:lnTo>
                <a:close/>
              </a:path>
              <a:path w="6023609" h="1530984">
                <a:moveTo>
                  <a:pt x="38100" y="457199"/>
                </a:moveTo>
                <a:lnTo>
                  <a:pt x="0" y="457199"/>
                </a:lnTo>
                <a:lnTo>
                  <a:pt x="0" y="571499"/>
                </a:lnTo>
                <a:lnTo>
                  <a:pt x="38100" y="571499"/>
                </a:lnTo>
                <a:lnTo>
                  <a:pt x="38100" y="457199"/>
                </a:lnTo>
                <a:close/>
              </a:path>
              <a:path w="6023609" h="1530984">
                <a:moveTo>
                  <a:pt x="38100" y="609599"/>
                </a:moveTo>
                <a:lnTo>
                  <a:pt x="0" y="609599"/>
                </a:lnTo>
                <a:lnTo>
                  <a:pt x="0" y="723899"/>
                </a:lnTo>
                <a:lnTo>
                  <a:pt x="38100" y="723899"/>
                </a:lnTo>
                <a:lnTo>
                  <a:pt x="38100" y="609599"/>
                </a:lnTo>
                <a:close/>
              </a:path>
              <a:path w="6023609" h="1530984">
                <a:moveTo>
                  <a:pt x="38100" y="761999"/>
                </a:moveTo>
                <a:lnTo>
                  <a:pt x="0" y="761999"/>
                </a:lnTo>
                <a:lnTo>
                  <a:pt x="0" y="876299"/>
                </a:lnTo>
                <a:lnTo>
                  <a:pt x="38100" y="876299"/>
                </a:lnTo>
                <a:lnTo>
                  <a:pt x="38100" y="761999"/>
                </a:lnTo>
                <a:close/>
              </a:path>
              <a:path w="6023609" h="1530984">
                <a:moveTo>
                  <a:pt x="38100" y="914399"/>
                </a:moveTo>
                <a:lnTo>
                  <a:pt x="0" y="914399"/>
                </a:lnTo>
                <a:lnTo>
                  <a:pt x="0" y="1028699"/>
                </a:lnTo>
                <a:lnTo>
                  <a:pt x="38100" y="1028699"/>
                </a:lnTo>
                <a:lnTo>
                  <a:pt x="38100" y="914399"/>
                </a:lnTo>
                <a:close/>
              </a:path>
              <a:path w="6023609" h="1530984">
                <a:moveTo>
                  <a:pt x="38100" y="1066799"/>
                </a:moveTo>
                <a:lnTo>
                  <a:pt x="0" y="1066799"/>
                </a:lnTo>
                <a:lnTo>
                  <a:pt x="0" y="1181099"/>
                </a:lnTo>
                <a:lnTo>
                  <a:pt x="38100" y="1181099"/>
                </a:lnTo>
                <a:lnTo>
                  <a:pt x="38100" y="1066799"/>
                </a:lnTo>
                <a:close/>
              </a:path>
              <a:path w="6023609" h="1530984">
                <a:moveTo>
                  <a:pt x="38100" y="1219199"/>
                </a:moveTo>
                <a:lnTo>
                  <a:pt x="0" y="1219199"/>
                </a:lnTo>
                <a:lnTo>
                  <a:pt x="0" y="1333499"/>
                </a:lnTo>
                <a:lnTo>
                  <a:pt x="38100" y="1333499"/>
                </a:lnTo>
                <a:lnTo>
                  <a:pt x="38100" y="1219199"/>
                </a:lnTo>
                <a:close/>
              </a:path>
              <a:path w="6023609" h="1530984">
                <a:moveTo>
                  <a:pt x="38100" y="1371599"/>
                </a:moveTo>
                <a:lnTo>
                  <a:pt x="0" y="1371599"/>
                </a:lnTo>
                <a:lnTo>
                  <a:pt x="0" y="1473707"/>
                </a:lnTo>
                <a:lnTo>
                  <a:pt x="1494" y="1481131"/>
                </a:lnTo>
                <a:lnTo>
                  <a:pt x="5572" y="1487185"/>
                </a:lnTo>
                <a:lnTo>
                  <a:pt x="11626" y="1491263"/>
                </a:lnTo>
                <a:lnTo>
                  <a:pt x="19050" y="1492757"/>
                </a:lnTo>
                <a:lnTo>
                  <a:pt x="31241" y="1492757"/>
                </a:lnTo>
                <a:lnTo>
                  <a:pt x="31241" y="1466849"/>
                </a:lnTo>
                <a:lnTo>
                  <a:pt x="19050" y="1454657"/>
                </a:lnTo>
                <a:lnTo>
                  <a:pt x="38100" y="1454657"/>
                </a:lnTo>
                <a:lnTo>
                  <a:pt x="38100" y="1371599"/>
                </a:lnTo>
                <a:close/>
              </a:path>
              <a:path w="6023609" h="1530984">
                <a:moveTo>
                  <a:pt x="38100" y="1454657"/>
                </a:moveTo>
                <a:lnTo>
                  <a:pt x="31241" y="1454657"/>
                </a:lnTo>
                <a:lnTo>
                  <a:pt x="31241" y="1466849"/>
                </a:lnTo>
                <a:lnTo>
                  <a:pt x="38100" y="1473707"/>
                </a:lnTo>
                <a:lnTo>
                  <a:pt x="38100" y="1454657"/>
                </a:lnTo>
                <a:close/>
              </a:path>
              <a:path w="6023609" h="1530984">
                <a:moveTo>
                  <a:pt x="31241" y="1454657"/>
                </a:moveTo>
                <a:lnTo>
                  <a:pt x="19050" y="1454657"/>
                </a:lnTo>
                <a:lnTo>
                  <a:pt x="31241" y="1466849"/>
                </a:lnTo>
                <a:lnTo>
                  <a:pt x="31241" y="1454657"/>
                </a:lnTo>
                <a:close/>
              </a:path>
              <a:path w="6023609" h="1530984">
                <a:moveTo>
                  <a:pt x="183641" y="1454657"/>
                </a:moveTo>
                <a:lnTo>
                  <a:pt x="69341" y="1454657"/>
                </a:lnTo>
                <a:lnTo>
                  <a:pt x="69341" y="1492757"/>
                </a:lnTo>
                <a:lnTo>
                  <a:pt x="183641" y="1492757"/>
                </a:lnTo>
                <a:lnTo>
                  <a:pt x="183641" y="1454657"/>
                </a:lnTo>
                <a:close/>
              </a:path>
              <a:path w="6023609" h="1530984">
                <a:moveTo>
                  <a:pt x="336041" y="1454657"/>
                </a:moveTo>
                <a:lnTo>
                  <a:pt x="221741" y="1454657"/>
                </a:lnTo>
                <a:lnTo>
                  <a:pt x="221741" y="1492757"/>
                </a:lnTo>
                <a:lnTo>
                  <a:pt x="336041" y="1492757"/>
                </a:lnTo>
                <a:lnTo>
                  <a:pt x="336041" y="1454657"/>
                </a:lnTo>
                <a:close/>
              </a:path>
              <a:path w="6023609" h="1530984">
                <a:moveTo>
                  <a:pt x="488441" y="1454657"/>
                </a:moveTo>
                <a:lnTo>
                  <a:pt x="374141" y="1454657"/>
                </a:lnTo>
                <a:lnTo>
                  <a:pt x="374141" y="1492757"/>
                </a:lnTo>
                <a:lnTo>
                  <a:pt x="488441" y="1492757"/>
                </a:lnTo>
                <a:lnTo>
                  <a:pt x="488441" y="1454657"/>
                </a:lnTo>
                <a:close/>
              </a:path>
              <a:path w="6023609" h="1530984">
                <a:moveTo>
                  <a:pt x="640842" y="1454657"/>
                </a:moveTo>
                <a:lnTo>
                  <a:pt x="526541" y="1454657"/>
                </a:lnTo>
                <a:lnTo>
                  <a:pt x="526541" y="1492757"/>
                </a:lnTo>
                <a:lnTo>
                  <a:pt x="640842" y="1492757"/>
                </a:lnTo>
                <a:lnTo>
                  <a:pt x="640842" y="1454657"/>
                </a:lnTo>
                <a:close/>
              </a:path>
              <a:path w="6023609" h="1530984">
                <a:moveTo>
                  <a:pt x="793242" y="1454657"/>
                </a:moveTo>
                <a:lnTo>
                  <a:pt x="678942" y="1454657"/>
                </a:lnTo>
                <a:lnTo>
                  <a:pt x="678942" y="1492757"/>
                </a:lnTo>
                <a:lnTo>
                  <a:pt x="793242" y="1492757"/>
                </a:lnTo>
                <a:lnTo>
                  <a:pt x="793242" y="1454657"/>
                </a:lnTo>
                <a:close/>
              </a:path>
              <a:path w="6023609" h="1530984">
                <a:moveTo>
                  <a:pt x="945642" y="1454657"/>
                </a:moveTo>
                <a:lnTo>
                  <a:pt x="831342" y="1454657"/>
                </a:lnTo>
                <a:lnTo>
                  <a:pt x="831342" y="1492757"/>
                </a:lnTo>
                <a:lnTo>
                  <a:pt x="945642" y="1492757"/>
                </a:lnTo>
                <a:lnTo>
                  <a:pt x="945642" y="1454657"/>
                </a:lnTo>
                <a:close/>
              </a:path>
              <a:path w="6023609" h="1530984">
                <a:moveTo>
                  <a:pt x="1098042" y="1454657"/>
                </a:moveTo>
                <a:lnTo>
                  <a:pt x="983742" y="1454657"/>
                </a:lnTo>
                <a:lnTo>
                  <a:pt x="983742" y="1492757"/>
                </a:lnTo>
                <a:lnTo>
                  <a:pt x="1098042" y="1492757"/>
                </a:lnTo>
                <a:lnTo>
                  <a:pt x="1098042" y="1454657"/>
                </a:lnTo>
                <a:close/>
              </a:path>
              <a:path w="6023609" h="1530984">
                <a:moveTo>
                  <a:pt x="1250442" y="1454657"/>
                </a:moveTo>
                <a:lnTo>
                  <a:pt x="1136142" y="1454657"/>
                </a:lnTo>
                <a:lnTo>
                  <a:pt x="1136142" y="1492757"/>
                </a:lnTo>
                <a:lnTo>
                  <a:pt x="1250442" y="1492757"/>
                </a:lnTo>
                <a:lnTo>
                  <a:pt x="1250442" y="1454657"/>
                </a:lnTo>
                <a:close/>
              </a:path>
              <a:path w="6023609" h="1530984">
                <a:moveTo>
                  <a:pt x="1402842" y="1454657"/>
                </a:moveTo>
                <a:lnTo>
                  <a:pt x="1288542" y="1454657"/>
                </a:lnTo>
                <a:lnTo>
                  <a:pt x="1288542" y="1492757"/>
                </a:lnTo>
                <a:lnTo>
                  <a:pt x="1402842" y="1492757"/>
                </a:lnTo>
                <a:lnTo>
                  <a:pt x="1402842" y="1454657"/>
                </a:lnTo>
                <a:close/>
              </a:path>
              <a:path w="6023609" h="1530984">
                <a:moveTo>
                  <a:pt x="1555242" y="1454657"/>
                </a:moveTo>
                <a:lnTo>
                  <a:pt x="1440942" y="1454657"/>
                </a:lnTo>
                <a:lnTo>
                  <a:pt x="1440942" y="1492757"/>
                </a:lnTo>
                <a:lnTo>
                  <a:pt x="1555242" y="1492757"/>
                </a:lnTo>
                <a:lnTo>
                  <a:pt x="1555242" y="1454657"/>
                </a:lnTo>
                <a:close/>
              </a:path>
              <a:path w="6023609" h="1530984">
                <a:moveTo>
                  <a:pt x="1707642" y="1454657"/>
                </a:moveTo>
                <a:lnTo>
                  <a:pt x="1593342" y="1454657"/>
                </a:lnTo>
                <a:lnTo>
                  <a:pt x="1593342" y="1492757"/>
                </a:lnTo>
                <a:lnTo>
                  <a:pt x="1707642" y="1492757"/>
                </a:lnTo>
                <a:lnTo>
                  <a:pt x="1707642" y="1454657"/>
                </a:lnTo>
                <a:close/>
              </a:path>
              <a:path w="6023609" h="1530984">
                <a:moveTo>
                  <a:pt x="1860042" y="1454657"/>
                </a:moveTo>
                <a:lnTo>
                  <a:pt x="1745742" y="1454657"/>
                </a:lnTo>
                <a:lnTo>
                  <a:pt x="1745742" y="1492757"/>
                </a:lnTo>
                <a:lnTo>
                  <a:pt x="1860042" y="1492757"/>
                </a:lnTo>
                <a:lnTo>
                  <a:pt x="1860042" y="1454657"/>
                </a:lnTo>
                <a:close/>
              </a:path>
              <a:path w="6023609" h="1530984">
                <a:moveTo>
                  <a:pt x="2012442" y="1454657"/>
                </a:moveTo>
                <a:lnTo>
                  <a:pt x="1898142" y="1454657"/>
                </a:lnTo>
                <a:lnTo>
                  <a:pt x="1898142" y="1492757"/>
                </a:lnTo>
                <a:lnTo>
                  <a:pt x="2012442" y="1492757"/>
                </a:lnTo>
                <a:lnTo>
                  <a:pt x="2012442" y="1454657"/>
                </a:lnTo>
                <a:close/>
              </a:path>
              <a:path w="6023609" h="1530984">
                <a:moveTo>
                  <a:pt x="2164842" y="1454657"/>
                </a:moveTo>
                <a:lnTo>
                  <a:pt x="2050542" y="1454657"/>
                </a:lnTo>
                <a:lnTo>
                  <a:pt x="2050542" y="1492757"/>
                </a:lnTo>
                <a:lnTo>
                  <a:pt x="2164842" y="1492757"/>
                </a:lnTo>
                <a:lnTo>
                  <a:pt x="2164842" y="1454657"/>
                </a:lnTo>
                <a:close/>
              </a:path>
              <a:path w="6023609" h="1530984">
                <a:moveTo>
                  <a:pt x="2317242" y="1454657"/>
                </a:moveTo>
                <a:lnTo>
                  <a:pt x="2202942" y="1454657"/>
                </a:lnTo>
                <a:lnTo>
                  <a:pt x="2202942" y="1492757"/>
                </a:lnTo>
                <a:lnTo>
                  <a:pt x="2317242" y="1492757"/>
                </a:lnTo>
                <a:lnTo>
                  <a:pt x="2317242" y="1454657"/>
                </a:lnTo>
                <a:close/>
              </a:path>
              <a:path w="6023609" h="1530984">
                <a:moveTo>
                  <a:pt x="2469642" y="1454657"/>
                </a:moveTo>
                <a:lnTo>
                  <a:pt x="2355342" y="1454657"/>
                </a:lnTo>
                <a:lnTo>
                  <a:pt x="2355342" y="1492757"/>
                </a:lnTo>
                <a:lnTo>
                  <a:pt x="2469642" y="1492757"/>
                </a:lnTo>
                <a:lnTo>
                  <a:pt x="2469642" y="1454657"/>
                </a:lnTo>
                <a:close/>
              </a:path>
              <a:path w="6023609" h="1530984">
                <a:moveTo>
                  <a:pt x="2622042" y="1454657"/>
                </a:moveTo>
                <a:lnTo>
                  <a:pt x="2507742" y="1454657"/>
                </a:lnTo>
                <a:lnTo>
                  <a:pt x="2507742" y="1492757"/>
                </a:lnTo>
                <a:lnTo>
                  <a:pt x="2622042" y="1492757"/>
                </a:lnTo>
                <a:lnTo>
                  <a:pt x="2622042" y="1454657"/>
                </a:lnTo>
                <a:close/>
              </a:path>
              <a:path w="6023609" h="1530984">
                <a:moveTo>
                  <a:pt x="2774442" y="1454657"/>
                </a:moveTo>
                <a:lnTo>
                  <a:pt x="2660142" y="1454657"/>
                </a:lnTo>
                <a:lnTo>
                  <a:pt x="2660142" y="1492757"/>
                </a:lnTo>
                <a:lnTo>
                  <a:pt x="2774442" y="1492757"/>
                </a:lnTo>
                <a:lnTo>
                  <a:pt x="2774442" y="1454657"/>
                </a:lnTo>
                <a:close/>
              </a:path>
              <a:path w="6023609" h="1530984">
                <a:moveTo>
                  <a:pt x="2926842" y="1454657"/>
                </a:moveTo>
                <a:lnTo>
                  <a:pt x="2812542" y="1454657"/>
                </a:lnTo>
                <a:lnTo>
                  <a:pt x="2812542" y="1492757"/>
                </a:lnTo>
                <a:lnTo>
                  <a:pt x="2926842" y="1492757"/>
                </a:lnTo>
                <a:lnTo>
                  <a:pt x="2926842" y="1454657"/>
                </a:lnTo>
                <a:close/>
              </a:path>
              <a:path w="6023609" h="1530984">
                <a:moveTo>
                  <a:pt x="3079242" y="1454657"/>
                </a:moveTo>
                <a:lnTo>
                  <a:pt x="2964942" y="1454657"/>
                </a:lnTo>
                <a:lnTo>
                  <a:pt x="2964942" y="1492757"/>
                </a:lnTo>
                <a:lnTo>
                  <a:pt x="3079242" y="1492757"/>
                </a:lnTo>
                <a:lnTo>
                  <a:pt x="3079242" y="1454657"/>
                </a:lnTo>
                <a:close/>
              </a:path>
              <a:path w="6023609" h="1530984">
                <a:moveTo>
                  <a:pt x="3231642" y="1454657"/>
                </a:moveTo>
                <a:lnTo>
                  <a:pt x="3117342" y="1454657"/>
                </a:lnTo>
                <a:lnTo>
                  <a:pt x="3117342" y="1492757"/>
                </a:lnTo>
                <a:lnTo>
                  <a:pt x="3231642" y="1492757"/>
                </a:lnTo>
                <a:lnTo>
                  <a:pt x="3231642" y="1454657"/>
                </a:lnTo>
                <a:close/>
              </a:path>
              <a:path w="6023609" h="1530984">
                <a:moveTo>
                  <a:pt x="3384042" y="1454657"/>
                </a:moveTo>
                <a:lnTo>
                  <a:pt x="3269742" y="1454657"/>
                </a:lnTo>
                <a:lnTo>
                  <a:pt x="3269742" y="1492757"/>
                </a:lnTo>
                <a:lnTo>
                  <a:pt x="3384042" y="1492757"/>
                </a:lnTo>
                <a:lnTo>
                  <a:pt x="3384042" y="1454657"/>
                </a:lnTo>
                <a:close/>
              </a:path>
              <a:path w="6023609" h="1530984">
                <a:moveTo>
                  <a:pt x="3536442" y="1454657"/>
                </a:moveTo>
                <a:lnTo>
                  <a:pt x="3422142" y="1454657"/>
                </a:lnTo>
                <a:lnTo>
                  <a:pt x="3422142" y="1492757"/>
                </a:lnTo>
                <a:lnTo>
                  <a:pt x="3536442" y="1492757"/>
                </a:lnTo>
                <a:lnTo>
                  <a:pt x="3536442" y="1454657"/>
                </a:lnTo>
                <a:close/>
              </a:path>
              <a:path w="6023609" h="1530984">
                <a:moveTo>
                  <a:pt x="3688842" y="1454657"/>
                </a:moveTo>
                <a:lnTo>
                  <a:pt x="3574542" y="1454657"/>
                </a:lnTo>
                <a:lnTo>
                  <a:pt x="3574542" y="1492757"/>
                </a:lnTo>
                <a:lnTo>
                  <a:pt x="3688842" y="1492757"/>
                </a:lnTo>
                <a:lnTo>
                  <a:pt x="3688842" y="1454657"/>
                </a:lnTo>
                <a:close/>
              </a:path>
              <a:path w="6023609" h="1530984">
                <a:moveTo>
                  <a:pt x="3841241" y="1454657"/>
                </a:moveTo>
                <a:lnTo>
                  <a:pt x="3726942" y="1454657"/>
                </a:lnTo>
                <a:lnTo>
                  <a:pt x="3726942" y="1492757"/>
                </a:lnTo>
                <a:lnTo>
                  <a:pt x="3841241" y="1492757"/>
                </a:lnTo>
                <a:lnTo>
                  <a:pt x="3841241" y="1454657"/>
                </a:lnTo>
                <a:close/>
              </a:path>
              <a:path w="6023609" h="1530984">
                <a:moveTo>
                  <a:pt x="3993641" y="1454657"/>
                </a:moveTo>
                <a:lnTo>
                  <a:pt x="3879341" y="1454657"/>
                </a:lnTo>
                <a:lnTo>
                  <a:pt x="3879341" y="1492757"/>
                </a:lnTo>
                <a:lnTo>
                  <a:pt x="3993641" y="1492757"/>
                </a:lnTo>
                <a:lnTo>
                  <a:pt x="3993641" y="1454657"/>
                </a:lnTo>
                <a:close/>
              </a:path>
              <a:path w="6023609" h="1530984">
                <a:moveTo>
                  <a:pt x="4146041" y="1454657"/>
                </a:moveTo>
                <a:lnTo>
                  <a:pt x="4031741" y="1454657"/>
                </a:lnTo>
                <a:lnTo>
                  <a:pt x="4031741" y="1492757"/>
                </a:lnTo>
                <a:lnTo>
                  <a:pt x="4146041" y="1492757"/>
                </a:lnTo>
                <a:lnTo>
                  <a:pt x="4146041" y="1454657"/>
                </a:lnTo>
                <a:close/>
              </a:path>
              <a:path w="6023609" h="1530984">
                <a:moveTo>
                  <a:pt x="4298441" y="1454657"/>
                </a:moveTo>
                <a:lnTo>
                  <a:pt x="4184141" y="1454657"/>
                </a:lnTo>
                <a:lnTo>
                  <a:pt x="4184141" y="1492757"/>
                </a:lnTo>
                <a:lnTo>
                  <a:pt x="4298441" y="1492757"/>
                </a:lnTo>
                <a:lnTo>
                  <a:pt x="4298441" y="1454657"/>
                </a:lnTo>
                <a:close/>
              </a:path>
              <a:path w="6023609" h="1530984">
                <a:moveTo>
                  <a:pt x="4450841" y="1454657"/>
                </a:moveTo>
                <a:lnTo>
                  <a:pt x="4336541" y="1454657"/>
                </a:lnTo>
                <a:lnTo>
                  <a:pt x="4336541" y="1492757"/>
                </a:lnTo>
                <a:lnTo>
                  <a:pt x="4450841" y="1492757"/>
                </a:lnTo>
                <a:lnTo>
                  <a:pt x="4450841" y="1454657"/>
                </a:lnTo>
                <a:close/>
              </a:path>
              <a:path w="6023609" h="1530984">
                <a:moveTo>
                  <a:pt x="4603241" y="1454657"/>
                </a:moveTo>
                <a:lnTo>
                  <a:pt x="4488941" y="1454657"/>
                </a:lnTo>
                <a:lnTo>
                  <a:pt x="4488941" y="1492757"/>
                </a:lnTo>
                <a:lnTo>
                  <a:pt x="4603241" y="1492757"/>
                </a:lnTo>
                <a:lnTo>
                  <a:pt x="4603241" y="1454657"/>
                </a:lnTo>
                <a:close/>
              </a:path>
              <a:path w="6023609" h="1530984">
                <a:moveTo>
                  <a:pt x="4755641" y="1454657"/>
                </a:moveTo>
                <a:lnTo>
                  <a:pt x="4641341" y="1454657"/>
                </a:lnTo>
                <a:lnTo>
                  <a:pt x="4641341" y="1492757"/>
                </a:lnTo>
                <a:lnTo>
                  <a:pt x="4755641" y="1492757"/>
                </a:lnTo>
                <a:lnTo>
                  <a:pt x="4755641" y="1454657"/>
                </a:lnTo>
                <a:close/>
              </a:path>
              <a:path w="6023609" h="1530984">
                <a:moveTo>
                  <a:pt x="4908041" y="1454657"/>
                </a:moveTo>
                <a:lnTo>
                  <a:pt x="4793741" y="1454657"/>
                </a:lnTo>
                <a:lnTo>
                  <a:pt x="4793741" y="1492757"/>
                </a:lnTo>
                <a:lnTo>
                  <a:pt x="4908041" y="1492757"/>
                </a:lnTo>
                <a:lnTo>
                  <a:pt x="4908041" y="1454657"/>
                </a:lnTo>
                <a:close/>
              </a:path>
              <a:path w="6023609" h="1530984">
                <a:moveTo>
                  <a:pt x="5060441" y="1454657"/>
                </a:moveTo>
                <a:lnTo>
                  <a:pt x="4946141" y="1454657"/>
                </a:lnTo>
                <a:lnTo>
                  <a:pt x="4946141" y="1492757"/>
                </a:lnTo>
                <a:lnTo>
                  <a:pt x="5060441" y="1492757"/>
                </a:lnTo>
                <a:lnTo>
                  <a:pt x="5060441" y="1454657"/>
                </a:lnTo>
                <a:close/>
              </a:path>
              <a:path w="6023609" h="1530984">
                <a:moveTo>
                  <a:pt x="5212841" y="1454657"/>
                </a:moveTo>
                <a:lnTo>
                  <a:pt x="5098541" y="1454657"/>
                </a:lnTo>
                <a:lnTo>
                  <a:pt x="5098541" y="1492757"/>
                </a:lnTo>
                <a:lnTo>
                  <a:pt x="5212841" y="1492757"/>
                </a:lnTo>
                <a:lnTo>
                  <a:pt x="5212841" y="1454657"/>
                </a:lnTo>
                <a:close/>
              </a:path>
              <a:path w="6023609" h="1530984">
                <a:moveTo>
                  <a:pt x="5365241" y="1454657"/>
                </a:moveTo>
                <a:lnTo>
                  <a:pt x="5250941" y="1454657"/>
                </a:lnTo>
                <a:lnTo>
                  <a:pt x="5250941" y="1492757"/>
                </a:lnTo>
                <a:lnTo>
                  <a:pt x="5365241" y="1492757"/>
                </a:lnTo>
                <a:lnTo>
                  <a:pt x="5365241" y="1454657"/>
                </a:lnTo>
                <a:close/>
              </a:path>
              <a:path w="6023609" h="1530984">
                <a:moveTo>
                  <a:pt x="5517641" y="1454657"/>
                </a:moveTo>
                <a:lnTo>
                  <a:pt x="5403341" y="1454657"/>
                </a:lnTo>
                <a:lnTo>
                  <a:pt x="5403341" y="1492757"/>
                </a:lnTo>
                <a:lnTo>
                  <a:pt x="5517641" y="1492757"/>
                </a:lnTo>
                <a:lnTo>
                  <a:pt x="5517641" y="1454657"/>
                </a:lnTo>
                <a:close/>
              </a:path>
              <a:path w="6023609" h="1530984">
                <a:moveTo>
                  <a:pt x="5670041" y="1454657"/>
                </a:moveTo>
                <a:lnTo>
                  <a:pt x="5555741" y="1454657"/>
                </a:lnTo>
                <a:lnTo>
                  <a:pt x="5555741" y="1492757"/>
                </a:lnTo>
                <a:lnTo>
                  <a:pt x="5670041" y="1492757"/>
                </a:lnTo>
                <a:lnTo>
                  <a:pt x="5670041" y="1454657"/>
                </a:lnTo>
                <a:close/>
              </a:path>
              <a:path w="6023609" h="1530984">
                <a:moveTo>
                  <a:pt x="5822441" y="1454657"/>
                </a:moveTo>
                <a:lnTo>
                  <a:pt x="5708141" y="1454657"/>
                </a:lnTo>
                <a:lnTo>
                  <a:pt x="5708141" y="1492757"/>
                </a:lnTo>
                <a:lnTo>
                  <a:pt x="5822441" y="1492757"/>
                </a:lnTo>
                <a:lnTo>
                  <a:pt x="5822441" y="1454657"/>
                </a:lnTo>
                <a:close/>
              </a:path>
              <a:path w="6023609" h="1530984">
                <a:moveTo>
                  <a:pt x="5909309" y="1416557"/>
                </a:moveTo>
                <a:lnTo>
                  <a:pt x="5909309" y="1530857"/>
                </a:lnTo>
                <a:lnTo>
                  <a:pt x="5985509" y="1492757"/>
                </a:lnTo>
                <a:lnTo>
                  <a:pt x="5928359" y="1492757"/>
                </a:lnTo>
                <a:lnTo>
                  <a:pt x="5928359" y="1454657"/>
                </a:lnTo>
                <a:lnTo>
                  <a:pt x="5985509" y="1454657"/>
                </a:lnTo>
                <a:lnTo>
                  <a:pt x="5909309" y="1416557"/>
                </a:lnTo>
                <a:close/>
              </a:path>
              <a:path w="6023609" h="1530984">
                <a:moveTo>
                  <a:pt x="5909309" y="1454657"/>
                </a:moveTo>
                <a:lnTo>
                  <a:pt x="5860541" y="1454657"/>
                </a:lnTo>
                <a:lnTo>
                  <a:pt x="5860541" y="1492757"/>
                </a:lnTo>
                <a:lnTo>
                  <a:pt x="5909309" y="1492757"/>
                </a:lnTo>
                <a:lnTo>
                  <a:pt x="5909309" y="1454657"/>
                </a:lnTo>
                <a:close/>
              </a:path>
              <a:path w="6023609" h="1530984">
                <a:moveTo>
                  <a:pt x="5985509" y="1454657"/>
                </a:moveTo>
                <a:lnTo>
                  <a:pt x="5928359" y="1454657"/>
                </a:lnTo>
                <a:lnTo>
                  <a:pt x="5928359" y="1492757"/>
                </a:lnTo>
                <a:lnTo>
                  <a:pt x="5985509" y="1492757"/>
                </a:lnTo>
                <a:lnTo>
                  <a:pt x="6023609" y="1473707"/>
                </a:lnTo>
                <a:lnTo>
                  <a:pt x="5985509" y="145465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881498" y="8308975"/>
            <a:ext cx="1963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80" dirty="0">
                <a:solidFill>
                  <a:srgbClr val="006FC0"/>
                </a:solidFill>
                <a:latin typeface="Microsoft Sans Serif"/>
                <a:cs typeface="Microsoft Sans Serif"/>
              </a:rPr>
              <a:t>Gửi</a:t>
            </a:r>
            <a:r>
              <a:rPr sz="2800" spc="1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yêu</a:t>
            </a:r>
            <a:r>
              <a:rPr sz="2800" spc="2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Microsoft Sans Serif"/>
                <a:cs typeface="Microsoft Sans Serif"/>
              </a:rPr>
              <a:t>cầu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631179" y="5578602"/>
            <a:ext cx="4501515" cy="1932305"/>
          </a:xfrm>
          <a:custGeom>
            <a:avLst/>
            <a:gdLst/>
            <a:ahLst/>
            <a:cxnLst/>
            <a:rect l="l" t="t" r="r" b="b"/>
            <a:pathLst>
              <a:path w="4501515" h="1932304">
                <a:moveTo>
                  <a:pt x="4501134" y="1817878"/>
                </a:moveTo>
                <a:lnTo>
                  <a:pt x="4463034" y="1817878"/>
                </a:lnTo>
                <a:lnTo>
                  <a:pt x="4463034" y="1932178"/>
                </a:lnTo>
                <a:lnTo>
                  <a:pt x="4501134" y="1932178"/>
                </a:lnTo>
                <a:lnTo>
                  <a:pt x="4501134" y="1817878"/>
                </a:lnTo>
                <a:close/>
              </a:path>
              <a:path w="4501515" h="1932304">
                <a:moveTo>
                  <a:pt x="4501134" y="1665478"/>
                </a:moveTo>
                <a:lnTo>
                  <a:pt x="4463034" y="1665478"/>
                </a:lnTo>
                <a:lnTo>
                  <a:pt x="4463034" y="1779778"/>
                </a:lnTo>
                <a:lnTo>
                  <a:pt x="4501134" y="1779778"/>
                </a:lnTo>
                <a:lnTo>
                  <a:pt x="4501134" y="1665478"/>
                </a:lnTo>
                <a:close/>
              </a:path>
              <a:path w="4501515" h="1932304">
                <a:moveTo>
                  <a:pt x="4501134" y="1513078"/>
                </a:moveTo>
                <a:lnTo>
                  <a:pt x="4463034" y="1513078"/>
                </a:lnTo>
                <a:lnTo>
                  <a:pt x="4463034" y="1627378"/>
                </a:lnTo>
                <a:lnTo>
                  <a:pt x="4501134" y="1627378"/>
                </a:lnTo>
                <a:lnTo>
                  <a:pt x="4501134" y="1513078"/>
                </a:lnTo>
                <a:close/>
              </a:path>
              <a:path w="4501515" h="1932304">
                <a:moveTo>
                  <a:pt x="4501134" y="1360677"/>
                </a:moveTo>
                <a:lnTo>
                  <a:pt x="4463034" y="1360677"/>
                </a:lnTo>
                <a:lnTo>
                  <a:pt x="4463034" y="1474978"/>
                </a:lnTo>
                <a:lnTo>
                  <a:pt x="4501134" y="1474978"/>
                </a:lnTo>
                <a:lnTo>
                  <a:pt x="4501134" y="1360677"/>
                </a:lnTo>
                <a:close/>
              </a:path>
              <a:path w="4501515" h="1932304">
                <a:moveTo>
                  <a:pt x="4469892" y="1315720"/>
                </a:moveTo>
                <a:lnTo>
                  <a:pt x="4355592" y="1315720"/>
                </a:lnTo>
                <a:lnTo>
                  <a:pt x="4355592" y="1353820"/>
                </a:lnTo>
                <a:lnTo>
                  <a:pt x="4469892" y="1353820"/>
                </a:lnTo>
                <a:lnTo>
                  <a:pt x="4469892" y="1315720"/>
                </a:lnTo>
                <a:close/>
              </a:path>
              <a:path w="4501515" h="1932304">
                <a:moveTo>
                  <a:pt x="4317492" y="1315720"/>
                </a:moveTo>
                <a:lnTo>
                  <a:pt x="4203192" y="1315720"/>
                </a:lnTo>
                <a:lnTo>
                  <a:pt x="4203192" y="1353820"/>
                </a:lnTo>
                <a:lnTo>
                  <a:pt x="4317492" y="1353820"/>
                </a:lnTo>
                <a:lnTo>
                  <a:pt x="4317492" y="1315720"/>
                </a:lnTo>
                <a:close/>
              </a:path>
              <a:path w="4501515" h="1932304">
                <a:moveTo>
                  <a:pt x="4165092" y="1315720"/>
                </a:moveTo>
                <a:lnTo>
                  <a:pt x="4050792" y="1315720"/>
                </a:lnTo>
                <a:lnTo>
                  <a:pt x="4050792" y="1353820"/>
                </a:lnTo>
                <a:lnTo>
                  <a:pt x="4165092" y="1353820"/>
                </a:lnTo>
                <a:lnTo>
                  <a:pt x="4165092" y="1315720"/>
                </a:lnTo>
                <a:close/>
              </a:path>
              <a:path w="4501515" h="1932304">
                <a:moveTo>
                  <a:pt x="4012692" y="1315720"/>
                </a:moveTo>
                <a:lnTo>
                  <a:pt x="3898392" y="1315720"/>
                </a:lnTo>
                <a:lnTo>
                  <a:pt x="3898392" y="1353820"/>
                </a:lnTo>
                <a:lnTo>
                  <a:pt x="4012692" y="1353820"/>
                </a:lnTo>
                <a:lnTo>
                  <a:pt x="4012692" y="1315720"/>
                </a:lnTo>
                <a:close/>
              </a:path>
              <a:path w="4501515" h="1932304">
                <a:moveTo>
                  <a:pt x="3860292" y="1315720"/>
                </a:moveTo>
                <a:lnTo>
                  <a:pt x="3745992" y="1315720"/>
                </a:lnTo>
                <a:lnTo>
                  <a:pt x="3745992" y="1353820"/>
                </a:lnTo>
                <a:lnTo>
                  <a:pt x="3860292" y="1353820"/>
                </a:lnTo>
                <a:lnTo>
                  <a:pt x="3860292" y="1315720"/>
                </a:lnTo>
                <a:close/>
              </a:path>
              <a:path w="4501515" h="1932304">
                <a:moveTo>
                  <a:pt x="3707892" y="1315720"/>
                </a:moveTo>
                <a:lnTo>
                  <a:pt x="3593592" y="1315720"/>
                </a:lnTo>
                <a:lnTo>
                  <a:pt x="3593592" y="1353820"/>
                </a:lnTo>
                <a:lnTo>
                  <a:pt x="3707892" y="1353820"/>
                </a:lnTo>
                <a:lnTo>
                  <a:pt x="3707892" y="1315720"/>
                </a:lnTo>
                <a:close/>
              </a:path>
              <a:path w="4501515" h="1932304">
                <a:moveTo>
                  <a:pt x="3555492" y="1315720"/>
                </a:moveTo>
                <a:lnTo>
                  <a:pt x="3441192" y="1315720"/>
                </a:lnTo>
                <a:lnTo>
                  <a:pt x="3441192" y="1353820"/>
                </a:lnTo>
                <a:lnTo>
                  <a:pt x="3555492" y="1353820"/>
                </a:lnTo>
                <a:lnTo>
                  <a:pt x="3555492" y="1315720"/>
                </a:lnTo>
                <a:close/>
              </a:path>
              <a:path w="4501515" h="1932304">
                <a:moveTo>
                  <a:pt x="3403092" y="1315720"/>
                </a:moveTo>
                <a:lnTo>
                  <a:pt x="3288792" y="1315720"/>
                </a:lnTo>
                <a:lnTo>
                  <a:pt x="3288792" y="1353820"/>
                </a:lnTo>
                <a:lnTo>
                  <a:pt x="3403092" y="1353820"/>
                </a:lnTo>
                <a:lnTo>
                  <a:pt x="3403092" y="1315720"/>
                </a:lnTo>
                <a:close/>
              </a:path>
              <a:path w="4501515" h="1932304">
                <a:moveTo>
                  <a:pt x="3250692" y="1315720"/>
                </a:moveTo>
                <a:lnTo>
                  <a:pt x="3136392" y="1315720"/>
                </a:lnTo>
                <a:lnTo>
                  <a:pt x="3136392" y="1353820"/>
                </a:lnTo>
                <a:lnTo>
                  <a:pt x="3250692" y="1353820"/>
                </a:lnTo>
                <a:lnTo>
                  <a:pt x="3250692" y="1315720"/>
                </a:lnTo>
                <a:close/>
              </a:path>
              <a:path w="4501515" h="1932304">
                <a:moveTo>
                  <a:pt x="3098292" y="1315720"/>
                </a:moveTo>
                <a:lnTo>
                  <a:pt x="2983992" y="1315720"/>
                </a:lnTo>
                <a:lnTo>
                  <a:pt x="2983992" y="1353820"/>
                </a:lnTo>
                <a:lnTo>
                  <a:pt x="3098292" y="1353820"/>
                </a:lnTo>
                <a:lnTo>
                  <a:pt x="3098292" y="1315720"/>
                </a:lnTo>
                <a:close/>
              </a:path>
              <a:path w="4501515" h="1932304">
                <a:moveTo>
                  <a:pt x="2945892" y="1315720"/>
                </a:moveTo>
                <a:lnTo>
                  <a:pt x="2831592" y="1315720"/>
                </a:lnTo>
                <a:lnTo>
                  <a:pt x="2831592" y="1353820"/>
                </a:lnTo>
                <a:lnTo>
                  <a:pt x="2945892" y="1353820"/>
                </a:lnTo>
                <a:lnTo>
                  <a:pt x="2945892" y="1315720"/>
                </a:lnTo>
                <a:close/>
              </a:path>
              <a:path w="4501515" h="1932304">
                <a:moveTo>
                  <a:pt x="2793492" y="1315720"/>
                </a:moveTo>
                <a:lnTo>
                  <a:pt x="2679192" y="1315720"/>
                </a:lnTo>
                <a:lnTo>
                  <a:pt x="2679192" y="1353820"/>
                </a:lnTo>
                <a:lnTo>
                  <a:pt x="2793492" y="1353820"/>
                </a:lnTo>
                <a:lnTo>
                  <a:pt x="2793492" y="1315720"/>
                </a:lnTo>
                <a:close/>
              </a:path>
              <a:path w="4501515" h="1932304">
                <a:moveTo>
                  <a:pt x="2641092" y="1315720"/>
                </a:moveTo>
                <a:lnTo>
                  <a:pt x="2526792" y="1315720"/>
                </a:lnTo>
                <a:lnTo>
                  <a:pt x="2526792" y="1353820"/>
                </a:lnTo>
                <a:lnTo>
                  <a:pt x="2641092" y="1353820"/>
                </a:lnTo>
                <a:lnTo>
                  <a:pt x="2641092" y="1315720"/>
                </a:lnTo>
                <a:close/>
              </a:path>
              <a:path w="4501515" h="1932304">
                <a:moveTo>
                  <a:pt x="2488692" y="1315720"/>
                </a:moveTo>
                <a:lnTo>
                  <a:pt x="2374392" y="1315720"/>
                </a:lnTo>
                <a:lnTo>
                  <a:pt x="2374392" y="1353820"/>
                </a:lnTo>
                <a:lnTo>
                  <a:pt x="2488692" y="1353820"/>
                </a:lnTo>
                <a:lnTo>
                  <a:pt x="2488692" y="1315720"/>
                </a:lnTo>
                <a:close/>
              </a:path>
              <a:path w="4501515" h="1932304">
                <a:moveTo>
                  <a:pt x="2336292" y="1315720"/>
                </a:moveTo>
                <a:lnTo>
                  <a:pt x="2221992" y="1315720"/>
                </a:lnTo>
                <a:lnTo>
                  <a:pt x="2221992" y="1353820"/>
                </a:lnTo>
                <a:lnTo>
                  <a:pt x="2336292" y="1353820"/>
                </a:lnTo>
                <a:lnTo>
                  <a:pt x="2336292" y="1315720"/>
                </a:lnTo>
                <a:close/>
              </a:path>
              <a:path w="4501515" h="1932304">
                <a:moveTo>
                  <a:pt x="2183892" y="1315720"/>
                </a:moveTo>
                <a:lnTo>
                  <a:pt x="2069592" y="1315720"/>
                </a:lnTo>
                <a:lnTo>
                  <a:pt x="2069592" y="1353820"/>
                </a:lnTo>
                <a:lnTo>
                  <a:pt x="2183892" y="1353820"/>
                </a:lnTo>
                <a:lnTo>
                  <a:pt x="2183892" y="1315720"/>
                </a:lnTo>
                <a:close/>
              </a:path>
              <a:path w="4501515" h="1932304">
                <a:moveTo>
                  <a:pt x="2031492" y="1315720"/>
                </a:moveTo>
                <a:lnTo>
                  <a:pt x="1917192" y="1315720"/>
                </a:lnTo>
                <a:lnTo>
                  <a:pt x="1917192" y="1353820"/>
                </a:lnTo>
                <a:lnTo>
                  <a:pt x="2031492" y="1353820"/>
                </a:lnTo>
                <a:lnTo>
                  <a:pt x="2031492" y="1315720"/>
                </a:lnTo>
                <a:close/>
              </a:path>
              <a:path w="4501515" h="1932304">
                <a:moveTo>
                  <a:pt x="1879092" y="1315720"/>
                </a:moveTo>
                <a:lnTo>
                  <a:pt x="1764792" y="1315720"/>
                </a:lnTo>
                <a:lnTo>
                  <a:pt x="1764792" y="1353820"/>
                </a:lnTo>
                <a:lnTo>
                  <a:pt x="1879092" y="1353820"/>
                </a:lnTo>
                <a:lnTo>
                  <a:pt x="1879092" y="1315720"/>
                </a:lnTo>
                <a:close/>
              </a:path>
              <a:path w="4501515" h="1932304">
                <a:moveTo>
                  <a:pt x="1726692" y="1315720"/>
                </a:moveTo>
                <a:lnTo>
                  <a:pt x="1612392" y="1315720"/>
                </a:lnTo>
                <a:lnTo>
                  <a:pt x="1612392" y="1353820"/>
                </a:lnTo>
                <a:lnTo>
                  <a:pt x="1726692" y="1353820"/>
                </a:lnTo>
                <a:lnTo>
                  <a:pt x="1726692" y="1315720"/>
                </a:lnTo>
                <a:close/>
              </a:path>
              <a:path w="4501515" h="1932304">
                <a:moveTo>
                  <a:pt x="1574292" y="1315720"/>
                </a:moveTo>
                <a:lnTo>
                  <a:pt x="1459992" y="1315720"/>
                </a:lnTo>
                <a:lnTo>
                  <a:pt x="1459992" y="1353820"/>
                </a:lnTo>
                <a:lnTo>
                  <a:pt x="1574292" y="1353820"/>
                </a:lnTo>
                <a:lnTo>
                  <a:pt x="1574292" y="1315720"/>
                </a:lnTo>
                <a:close/>
              </a:path>
              <a:path w="4501515" h="1932304">
                <a:moveTo>
                  <a:pt x="1421892" y="1315720"/>
                </a:moveTo>
                <a:lnTo>
                  <a:pt x="1307592" y="1315720"/>
                </a:lnTo>
                <a:lnTo>
                  <a:pt x="1307592" y="1353820"/>
                </a:lnTo>
                <a:lnTo>
                  <a:pt x="1421892" y="1353820"/>
                </a:lnTo>
                <a:lnTo>
                  <a:pt x="1421892" y="1315720"/>
                </a:lnTo>
                <a:close/>
              </a:path>
              <a:path w="4501515" h="1932304">
                <a:moveTo>
                  <a:pt x="1269492" y="1315720"/>
                </a:moveTo>
                <a:lnTo>
                  <a:pt x="1155192" y="1315720"/>
                </a:lnTo>
                <a:lnTo>
                  <a:pt x="1155192" y="1353820"/>
                </a:lnTo>
                <a:lnTo>
                  <a:pt x="1269492" y="1353820"/>
                </a:lnTo>
                <a:lnTo>
                  <a:pt x="1269492" y="1315720"/>
                </a:lnTo>
                <a:close/>
              </a:path>
              <a:path w="4501515" h="1932304">
                <a:moveTo>
                  <a:pt x="1117092" y="1315720"/>
                </a:moveTo>
                <a:lnTo>
                  <a:pt x="1002792" y="1315720"/>
                </a:lnTo>
                <a:lnTo>
                  <a:pt x="1002792" y="1353820"/>
                </a:lnTo>
                <a:lnTo>
                  <a:pt x="1117092" y="1353820"/>
                </a:lnTo>
                <a:lnTo>
                  <a:pt x="1117092" y="1315720"/>
                </a:lnTo>
                <a:close/>
              </a:path>
              <a:path w="4501515" h="1932304">
                <a:moveTo>
                  <a:pt x="964692" y="1315720"/>
                </a:moveTo>
                <a:lnTo>
                  <a:pt x="850392" y="1315720"/>
                </a:lnTo>
                <a:lnTo>
                  <a:pt x="850392" y="1353820"/>
                </a:lnTo>
                <a:lnTo>
                  <a:pt x="964692" y="1353820"/>
                </a:lnTo>
                <a:lnTo>
                  <a:pt x="964692" y="1315720"/>
                </a:lnTo>
                <a:close/>
              </a:path>
              <a:path w="4501515" h="1932304">
                <a:moveTo>
                  <a:pt x="812292" y="1315720"/>
                </a:moveTo>
                <a:lnTo>
                  <a:pt x="697992" y="1315720"/>
                </a:lnTo>
                <a:lnTo>
                  <a:pt x="697992" y="1353820"/>
                </a:lnTo>
                <a:lnTo>
                  <a:pt x="812292" y="1353820"/>
                </a:lnTo>
                <a:lnTo>
                  <a:pt x="812292" y="1315720"/>
                </a:lnTo>
                <a:close/>
              </a:path>
              <a:path w="4501515" h="1932304">
                <a:moveTo>
                  <a:pt x="659892" y="1315720"/>
                </a:moveTo>
                <a:lnTo>
                  <a:pt x="545592" y="1315720"/>
                </a:lnTo>
                <a:lnTo>
                  <a:pt x="545592" y="1353820"/>
                </a:lnTo>
                <a:lnTo>
                  <a:pt x="659892" y="1353820"/>
                </a:lnTo>
                <a:lnTo>
                  <a:pt x="659892" y="1315720"/>
                </a:lnTo>
                <a:close/>
              </a:path>
              <a:path w="4501515" h="1932304">
                <a:moveTo>
                  <a:pt x="507492" y="1315720"/>
                </a:moveTo>
                <a:lnTo>
                  <a:pt x="393192" y="1315720"/>
                </a:lnTo>
                <a:lnTo>
                  <a:pt x="393192" y="1353820"/>
                </a:lnTo>
                <a:lnTo>
                  <a:pt x="507492" y="1353820"/>
                </a:lnTo>
                <a:lnTo>
                  <a:pt x="507492" y="1315720"/>
                </a:lnTo>
                <a:close/>
              </a:path>
              <a:path w="4501515" h="1932304">
                <a:moveTo>
                  <a:pt x="355092" y="1315720"/>
                </a:moveTo>
                <a:lnTo>
                  <a:pt x="240792" y="1315720"/>
                </a:lnTo>
                <a:lnTo>
                  <a:pt x="240792" y="1353820"/>
                </a:lnTo>
                <a:lnTo>
                  <a:pt x="355092" y="1353820"/>
                </a:lnTo>
                <a:lnTo>
                  <a:pt x="355092" y="1315720"/>
                </a:lnTo>
                <a:close/>
              </a:path>
              <a:path w="4501515" h="1932304">
                <a:moveTo>
                  <a:pt x="202692" y="1315720"/>
                </a:moveTo>
                <a:lnTo>
                  <a:pt x="88392" y="1315720"/>
                </a:lnTo>
                <a:lnTo>
                  <a:pt x="88392" y="1353820"/>
                </a:lnTo>
                <a:lnTo>
                  <a:pt x="202692" y="1353820"/>
                </a:lnTo>
                <a:lnTo>
                  <a:pt x="202692" y="1315720"/>
                </a:lnTo>
                <a:close/>
              </a:path>
              <a:path w="4501515" h="1932304">
                <a:moveTo>
                  <a:pt x="76200" y="1213612"/>
                </a:moveTo>
                <a:lnTo>
                  <a:pt x="38100" y="1213612"/>
                </a:lnTo>
                <a:lnTo>
                  <a:pt x="38100" y="1327912"/>
                </a:lnTo>
                <a:lnTo>
                  <a:pt x="76200" y="1327912"/>
                </a:lnTo>
                <a:lnTo>
                  <a:pt x="76200" y="1213612"/>
                </a:lnTo>
                <a:close/>
              </a:path>
              <a:path w="4501515" h="1932304">
                <a:moveTo>
                  <a:pt x="76200" y="1061212"/>
                </a:moveTo>
                <a:lnTo>
                  <a:pt x="38100" y="1061212"/>
                </a:lnTo>
                <a:lnTo>
                  <a:pt x="38100" y="1175512"/>
                </a:lnTo>
                <a:lnTo>
                  <a:pt x="76200" y="1175512"/>
                </a:lnTo>
                <a:lnTo>
                  <a:pt x="76200" y="1061212"/>
                </a:lnTo>
                <a:close/>
              </a:path>
              <a:path w="4501515" h="1932304">
                <a:moveTo>
                  <a:pt x="76200" y="908812"/>
                </a:moveTo>
                <a:lnTo>
                  <a:pt x="38100" y="908812"/>
                </a:lnTo>
                <a:lnTo>
                  <a:pt x="38100" y="1023112"/>
                </a:lnTo>
                <a:lnTo>
                  <a:pt x="76200" y="1023112"/>
                </a:lnTo>
                <a:lnTo>
                  <a:pt x="76200" y="908812"/>
                </a:lnTo>
                <a:close/>
              </a:path>
              <a:path w="4501515" h="1932304">
                <a:moveTo>
                  <a:pt x="76200" y="756412"/>
                </a:moveTo>
                <a:lnTo>
                  <a:pt x="38100" y="756412"/>
                </a:lnTo>
                <a:lnTo>
                  <a:pt x="38100" y="870712"/>
                </a:lnTo>
                <a:lnTo>
                  <a:pt x="76200" y="870712"/>
                </a:lnTo>
                <a:lnTo>
                  <a:pt x="76200" y="756412"/>
                </a:lnTo>
                <a:close/>
              </a:path>
              <a:path w="4501515" h="1932304">
                <a:moveTo>
                  <a:pt x="76200" y="604012"/>
                </a:moveTo>
                <a:lnTo>
                  <a:pt x="38100" y="604012"/>
                </a:lnTo>
                <a:lnTo>
                  <a:pt x="38100" y="718312"/>
                </a:lnTo>
                <a:lnTo>
                  <a:pt x="76200" y="718312"/>
                </a:lnTo>
                <a:lnTo>
                  <a:pt x="76200" y="604012"/>
                </a:lnTo>
                <a:close/>
              </a:path>
              <a:path w="4501515" h="1932304">
                <a:moveTo>
                  <a:pt x="76200" y="451612"/>
                </a:moveTo>
                <a:lnTo>
                  <a:pt x="38100" y="451612"/>
                </a:lnTo>
                <a:lnTo>
                  <a:pt x="38100" y="565912"/>
                </a:lnTo>
                <a:lnTo>
                  <a:pt x="76200" y="565912"/>
                </a:lnTo>
                <a:lnTo>
                  <a:pt x="76200" y="451612"/>
                </a:lnTo>
                <a:close/>
              </a:path>
              <a:path w="4501515" h="1932304">
                <a:moveTo>
                  <a:pt x="76200" y="299212"/>
                </a:moveTo>
                <a:lnTo>
                  <a:pt x="38100" y="299212"/>
                </a:lnTo>
                <a:lnTo>
                  <a:pt x="38100" y="413512"/>
                </a:lnTo>
                <a:lnTo>
                  <a:pt x="76200" y="413512"/>
                </a:lnTo>
                <a:lnTo>
                  <a:pt x="76200" y="299212"/>
                </a:lnTo>
                <a:close/>
              </a:path>
              <a:path w="4501515" h="1932304">
                <a:moveTo>
                  <a:pt x="76200" y="146812"/>
                </a:moveTo>
                <a:lnTo>
                  <a:pt x="38100" y="146812"/>
                </a:lnTo>
                <a:lnTo>
                  <a:pt x="38100" y="261112"/>
                </a:lnTo>
                <a:lnTo>
                  <a:pt x="76200" y="261112"/>
                </a:lnTo>
                <a:lnTo>
                  <a:pt x="76200" y="146812"/>
                </a:lnTo>
                <a:close/>
              </a:path>
              <a:path w="4501515" h="1932304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1506" y="108712"/>
                </a:lnTo>
                <a:lnTo>
                  <a:pt x="38100" y="10871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4501515" h="1932304">
                <a:moveTo>
                  <a:pt x="76200" y="95250"/>
                </a:moveTo>
                <a:lnTo>
                  <a:pt x="38100" y="95250"/>
                </a:lnTo>
                <a:lnTo>
                  <a:pt x="38100" y="108712"/>
                </a:lnTo>
                <a:lnTo>
                  <a:pt x="76200" y="108712"/>
                </a:lnTo>
                <a:lnTo>
                  <a:pt x="76200" y="95250"/>
                </a:lnTo>
                <a:close/>
              </a:path>
              <a:path w="4501515" h="1932304">
                <a:moveTo>
                  <a:pt x="104775" y="95250"/>
                </a:moveTo>
                <a:lnTo>
                  <a:pt x="76200" y="95250"/>
                </a:lnTo>
                <a:lnTo>
                  <a:pt x="76200" y="108712"/>
                </a:lnTo>
                <a:lnTo>
                  <a:pt x="111506" y="10871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949820" y="6359398"/>
            <a:ext cx="1963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80" dirty="0">
                <a:solidFill>
                  <a:srgbClr val="006FC0"/>
                </a:solidFill>
                <a:latin typeface="Microsoft Sans Serif"/>
                <a:cs typeface="Microsoft Sans Serif"/>
              </a:rPr>
              <a:t>Gửi</a:t>
            </a:r>
            <a:r>
              <a:rPr sz="2800" spc="1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006FC0"/>
                </a:solidFill>
                <a:latin typeface="Microsoft Sans Serif"/>
                <a:cs typeface="Microsoft Sans Serif"/>
              </a:rPr>
              <a:t>yêu</a:t>
            </a:r>
            <a:r>
              <a:rPr sz="2800" spc="2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Microsoft Sans Serif"/>
                <a:cs typeface="Microsoft Sans Serif"/>
              </a:rPr>
              <a:t>cầu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Microsoft Sans Serif"/>
                <a:cs typeface="Microsoft Sans Serif"/>
              </a:rPr>
              <a:t>Tổng</a:t>
            </a:r>
            <a:r>
              <a:rPr spc="-55" dirty="0">
                <a:latin typeface="Microsoft Sans Serif"/>
                <a:cs typeface="Microsoft Sans Serif"/>
              </a:rPr>
              <a:t> </a:t>
            </a:r>
            <a:r>
              <a:rPr dirty="0"/>
              <a:t>quan</a:t>
            </a:r>
            <a:r>
              <a:rPr spc="-140" dirty="0"/>
              <a:t> </a:t>
            </a:r>
            <a:r>
              <a:rPr dirty="0"/>
              <a:t>v</a:t>
            </a:r>
            <a:r>
              <a:rPr dirty="0">
                <a:latin typeface="Microsoft Sans Serif"/>
                <a:cs typeface="Microsoft Sans Serif"/>
              </a:rPr>
              <a:t>ề</a:t>
            </a:r>
            <a:r>
              <a:rPr spc="-60" dirty="0">
                <a:latin typeface="Microsoft Sans Serif"/>
                <a:cs typeface="Microsoft Sans Serif"/>
              </a:rPr>
              <a:t> </a:t>
            </a:r>
            <a:r>
              <a:rPr dirty="0"/>
              <a:t>framework</a:t>
            </a:r>
            <a:r>
              <a:rPr spc="-135" dirty="0"/>
              <a:t> </a:t>
            </a:r>
            <a:r>
              <a:rPr dirty="0">
                <a:latin typeface="Microsoft Sans Serif"/>
                <a:cs typeface="Microsoft Sans Serif"/>
              </a:rPr>
              <a:t>của</a:t>
            </a:r>
            <a:r>
              <a:rPr spc="-60" dirty="0">
                <a:latin typeface="Microsoft Sans Serif"/>
                <a:cs typeface="Microsoft Sans Serif"/>
              </a:rPr>
              <a:t> </a:t>
            </a:r>
            <a:r>
              <a:rPr spc="-10" dirty="0"/>
              <a:t>Python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2197049"/>
            <a:ext cx="92989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Arial MT"/>
                <a:cs typeface="Arial MT"/>
              </a:rPr>
              <a:t>Frameworks</a:t>
            </a:r>
            <a:r>
              <a:rPr sz="4200" spc="-15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và</a:t>
            </a:r>
            <a:r>
              <a:rPr sz="4200" spc="-17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Libraries</a:t>
            </a:r>
            <a:r>
              <a:rPr sz="4200" spc="-150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trong</a:t>
            </a:r>
            <a:r>
              <a:rPr sz="4200" spc="-165" dirty="0">
                <a:latin typeface="Arial MT"/>
                <a:cs typeface="Arial MT"/>
              </a:rPr>
              <a:t> </a:t>
            </a:r>
            <a:r>
              <a:rPr sz="4200" spc="-10" dirty="0">
                <a:latin typeface="Arial MT"/>
                <a:cs typeface="Arial MT"/>
              </a:rPr>
              <a:t>Python?</a:t>
            </a:r>
            <a:endParaRPr sz="4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3580" y="3188207"/>
            <a:ext cx="5666232" cy="600608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090672" y="3857244"/>
            <a:ext cx="5761990" cy="4654550"/>
            <a:chOff x="3090672" y="3857244"/>
            <a:chExt cx="5761990" cy="46545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2" y="3857244"/>
              <a:ext cx="5761877" cy="28379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23751" y="6764654"/>
              <a:ext cx="2113915" cy="1747520"/>
            </a:xfrm>
            <a:custGeom>
              <a:avLst/>
              <a:gdLst/>
              <a:ahLst/>
              <a:cxnLst/>
              <a:rect l="l" t="t" r="r" b="b"/>
              <a:pathLst>
                <a:path w="2113915" h="1747520">
                  <a:moveTo>
                    <a:pt x="1389481" y="603465"/>
                  </a:moveTo>
                  <a:lnTo>
                    <a:pt x="1388681" y="603986"/>
                  </a:lnTo>
                  <a:lnTo>
                    <a:pt x="1389443" y="603986"/>
                  </a:lnTo>
                  <a:lnTo>
                    <a:pt x="1389481" y="603465"/>
                  </a:lnTo>
                  <a:close/>
                </a:path>
                <a:path w="2113915" h="1747520">
                  <a:moveTo>
                    <a:pt x="1738033" y="163766"/>
                  </a:moveTo>
                  <a:lnTo>
                    <a:pt x="1732191" y="120230"/>
                  </a:lnTo>
                  <a:lnTo>
                    <a:pt x="1715706" y="81114"/>
                  </a:lnTo>
                  <a:lnTo>
                    <a:pt x="1690116" y="47967"/>
                  </a:lnTo>
                  <a:lnTo>
                    <a:pt x="1683512" y="42862"/>
                  </a:lnTo>
                  <a:lnTo>
                    <a:pt x="1683512" y="163766"/>
                  </a:lnTo>
                  <a:lnTo>
                    <a:pt x="1674888" y="206235"/>
                  </a:lnTo>
                  <a:lnTo>
                    <a:pt x="1651520" y="240919"/>
                  </a:lnTo>
                  <a:lnTo>
                    <a:pt x="1616875" y="264325"/>
                  </a:lnTo>
                  <a:lnTo>
                    <a:pt x="1574457" y="272948"/>
                  </a:lnTo>
                  <a:lnTo>
                    <a:pt x="1531797" y="264325"/>
                  </a:lnTo>
                  <a:lnTo>
                    <a:pt x="1531950" y="264325"/>
                  </a:lnTo>
                  <a:lnTo>
                    <a:pt x="1497317" y="240919"/>
                  </a:lnTo>
                  <a:lnTo>
                    <a:pt x="1473962" y="206235"/>
                  </a:lnTo>
                  <a:lnTo>
                    <a:pt x="1465402" y="163766"/>
                  </a:lnTo>
                  <a:lnTo>
                    <a:pt x="1473974" y="121272"/>
                  </a:lnTo>
                  <a:lnTo>
                    <a:pt x="1497342" y="86563"/>
                  </a:lnTo>
                  <a:lnTo>
                    <a:pt x="1532001" y="63169"/>
                  </a:lnTo>
                  <a:lnTo>
                    <a:pt x="1574457" y="54584"/>
                  </a:lnTo>
                  <a:lnTo>
                    <a:pt x="1616900" y="63169"/>
                  </a:lnTo>
                  <a:lnTo>
                    <a:pt x="1651571" y="86563"/>
                  </a:lnTo>
                  <a:lnTo>
                    <a:pt x="1674939" y="121272"/>
                  </a:lnTo>
                  <a:lnTo>
                    <a:pt x="1683512" y="163766"/>
                  </a:lnTo>
                  <a:lnTo>
                    <a:pt x="1683512" y="42862"/>
                  </a:lnTo>
                  <a:lnTo>
                    <a:pt x="1657019" y="22364"/>
                  </a:lnTo>
                  <a:lnTo>
                    <a:pt x="1617941" y="5854"/>
                  </a:lnTo>
                  <a:lnTo>
                    <a:pt x="1574457" y="0"/>
                  </a:lnTo>
                  <a:lnTo>
                    <a:pt x="1530972" y="5854"/>
                  </a:lnTo>
                  <a:lnTo>
                    <a:pt x="1491894" y="22364"/>
                  </a:lnTo>
                  <a:lnTo>
                    <a:pt x="1458785" y="47967"/>
                  </a:lnTo>
                  <a:lnTo>
                    <a:pt x="1453680" y="54584"/>
                  </a:lnTo>
                  <a:lnTo>
                    <a:pt x="1433207" y="81114"/>
                  </a:lnTo>
                  <a:lnTo>
                    <a:pt x="1416723" y="120230"/>
                  </a:lnTo>
                  <a:lnTo>
                    <a:pt x="1410881" y="163766"/>
                  </a:lnTo>
                  <a:lnTo>
                    <a:pt x="1416723" y="207302"/>
                  </a:lnTo>
                  <a:lnTo>
                    <a:pt x="1433207" y="246430"/>
                  </a:lnTo>
                  <a:lnTo>
                    <a:pt x="1453680" y="272948"/>
                  </a:lnTo>
                  <a:lnTo>
                    <a:pt x="1458785" y="279565"/>
                  </a:lnTo>
                  <a:lnTo>
                    <a:pt x="1491894" y="305181"/>
                  </a:lnTo>
                  <a:lnTo>
                    <a:pt x="1530972" y="321678"/>
                  </a:lnTo>
                  <a:lnTo>
                    <a:pt x="1574457" y="327533"/>
                  </a:lnTo>
                  <a:lnTo>
                    <a:pt x="1617941" y="321678"/>
                  </a:lnTo>
                  <a:lnTo>
                    <a:pt x="1657007" y="305181"/>
                  </a:lnTo>
                  <a:lnTo>
                    <a:pt x="1690116" y="279565"/>
                  </a:lnTo>
                  <a:lnTo>
                    <a:pt x="1715706" y="246430"/>
                  </a:lnTo>
                  <a:lnTo>
                    <a:pt x="1732191" y="207302"/>
                  </a:lnTo>
                  <a:lnTo>
                    <a:pt x="1738033" y="163766"/>
                  </a:lnTo>
                  <a:close/>
                </a:path>
                <a:path w="2113915" h="1747520">
                  <a:moveTo>
                    <a:pt x="2113699" y="1035786"/>
                  </a:moveTo>
                  <a:lnTo>
                    <a:pt x="2109101" y="984986"/>
                  </a:lnTo>
                  <a:lnTo>
                    <a:pt x="2096808" y="946886"/>
                  </a:lnTo>
                  <a:lnTo>
                    <a:pt x="2077415" y="896086"/>
                  </a:lnTo>
                  <a:lnTo>
                    <a:pt x="2059063" y="869073"/>
                  </a:lnTo>
                  <a:lnTo>
                    <a:pt x="2059063" y="1048486"/>
                  </a:lnTo>
                  <a:lnTo>
                    <a:pt x="2054936" y="1086586"/>
                  </a:lnTo>
                  <a:lnTo>
                    <a:pt x="2043176" y="1137386"/>
                  </a:lnTo>
                  <a:lnTo>
                    <a:pt x="2024468" y="1175486"/>
                  </a:lnTo>
                  <a:lnTo>
                    <a:pt x="1999513" y="1213586"/>
                  </a:lnTo>
                  <a:lnTo>
                    <a:pt x="1969020" y="1238986"/>
                  </a:lnTo>
                  <a:lnTo>
                    <a:pt x="1933676" y="1264386"/>
                  </a:lnTo>
                  <a:lnTo>
                    <a:pt x="1894205" y="1277086"/>
                  </a:lnTo>
                  <a:lnTo>
                    <a:pt x="1851279" y="1289786"/>
                  </a:lnTo>
                  <a:lnTo>
                    <a:pt x="1805609" y="1302486"/>
                  </a:lnTo>
                  <a:lnTo>
                    <a:pt x="1774317" y="1302486"/>
                  </a:lnTo>
                  <a:lnTo>
                    <a:pt x="1758835" y="1289786"/>
                  </a:lnTo>
                  <a:lnTo>
                    <a:pt x="1743189" y="1289786"/>
                  </a:lnTo>
                  <a:lnTo>
                    <a:pt x="1746224" y="1302486"/>
                  </a:lnTo>
                  <a:lnTo>
                    <a:pt x="1748497" y="1315186"/>
                  </a:lnTo>
                  <a:lnTo>
                    <a:pt x="1750009" y="1327886"/>
                  </a:lnTo>
                  <a:lnTo>
                    <a:pt x="1750733" y="1340586"/>
                  </a:lnTo>
                  <a:lnTo>
                    <a:pt x="1747735" y="1391386"/>
                  </a:lnTo>
                  <a:lnTo>
                    <a:pt x="1736890" y="1442186"/>
                  </a:lnTo>
                  <a:lnTo>
                    <a:pt x="1718906" y="1480286"/>
                  </a:lnTo>
                  <a:lnTo>
                    <a:pt x="1694510" y="1518386"/>
                  </a:lnTo>
                  <a:lnTo>
                    <a:pt x="1664373" y="1543786"/>
                  </a:lnTo>
                  <a:lnTo>
                    <a:pt x="1629232" y="1569186"/>
                  </a:lnTo>
                  <a:lnTo>
                    <a:pt x="1589786" y="1594586"/>
                  </a:lnTo>
                  <a:lnTo>
                    <a:pt x="1546733" y="1607286"/>
                  </a:lnTo>
                  <a:lnTo>
                    <a:pt x="1448600" y="1607286"/>
                  </a:lnTo>
                  <a:lnTo>
                    <a:pt x="1399070" y="1594586"/>
                  </a:lnTo>
                  <a:lnTo>
                    <a:pt x="1353604" y="1569186"/>
                  </a:lnTo>
                  <a:lnTo>
                    <a:pt x="1313624" y="1531086"/>
                  </a:lnTo>
                  <a:lnTo>
                    <a:pt x="1280528" y="1492986"/>
                  </a:lnTo>
                  <a:lnTo>
                    <a:pt x="1280198" y="1492986"/>
                  </a:lnTo>
                  <a:lnTo>
                    <a:pt x="1262722" y="1543786"/>
                  </a:lnTo>
                  <a:lnTo>
                    <a:pt x="1237640" y="1581886"/>
                  </a:lnTo>
                  <a:lnTo>
                    <a:pt x="1227035" y="1594586"/>
                  </a:lnTo>
                  <a:lnTo>
                    <a:pt x="1205826" y="1619986"/>
                  </a:lnTo>
                  <a:lnTo>
                    <a:pt x="1168260" y="1645386"/>
                  </a:lnTo>
                  <a:lnTo>
                    <a:pt x="1125905" y="1670786"/>
                  </a:lnTo>
                  <a:lnTo>
                    <a:pt x="1079766" y="1683486"/>
                  </a:lnTo>
                  <a:lnTo>
                    <a:pt x="985532" y="1683499"/>
                  </a:lnTo>
                  <a:lnTo>
                    <a:pt x="942644" y="1670799"/>
                  </a:lnTo>
                  <a:lnTo>
                    <a:pt x="902919" y="1658099"/>
                  </a:lnTo>
                  <a:lnTo>
                    <a:pt x="867130" y="1632699"/>
                  </a:lnTo>
                  <a:lnTo>
                    <a:pt x="836053" y="1594599"/>
                  </a:lnTo>
                  <a:lnTo>
                    <a:pt x="810463" y="1556499"/>
                  </a:lnTo>
                  <a:lnTo>
                    <a:pt x="791159" y="1518399"/>
                  </a:lnTo>
                  <a:lnTo>
                    <a:pt x="778891" y="1480299"/>
                  </a:lnTo>
                  <a:lnTo>
                    <a:pt x="778471" y="1480299"/>
                  </a:lnTo>
                  <a:lnTo>
                    <a:pt x="742378" y="1505699"/>
                  </a:lnTo>
                  <a:lnTo>
                    <a:pt x="703300" y="1518399"/>
                  </a:lnTo>
                  <a:lnTo>
                    <a:pt x="662038" y="1531099"/>
                  </a:lnTo>
                  <a:lnTo>
                    <a:pt x="573201" y="1531099"/>
                  </a:lnTo>
                  <a:lnTo>
                    <a:pt x="529755" y="1518399"/>
                  </a:lnTo>
                  <a:lnTo>
                    <a:pt x="489750" y="1492999"/>
                  </a:lnTo>
                  <a:lnTo>
                    <a:pt x="453898" y="1467599"/>
                  </a:lnTo>
                  <a:lnTo>
                    <a:pt x="422935" y="1442199"/>
                  </a:lnTo>
                  <a:lnTo>
                    <a:pt x="397560" y="1404099"/>
                  </a:lnTo>
                  <a:lnTo>
                    <a:pt x="378498" y="1365999"/>
                  </a:lnTo>
                  <a:lnTo>
                    <a:pt x="366483" y="1315199"/>
                  </a:lnTo>
                  <a:lnTo>
                    <a:pt x="362229" y="1277099"/>
                  </a:lnTo>
                  <a:lnTo>
                    <a:pt x="362635" y="1264399"/>
                  </a:lnTo>
                  <a:lnTo>
                    <a:pt x="364032" y="1238999"/>
                  </a:lnTo>
                  <a:lnTo>
                    <a:pt x="366433" y="1226299"/>
                  </a:lnTo>
                  <a:lnTo>
                    <a:pt x="369760" y="1213599"/>
                  </a:lnTo>
                  <a:lnTo>
                    <a:pt x="354203" y="1213599"/>
                  </a:lnTo>
                  <a:lnTo>
                    <a:pt x="338721" y="1226299"/>
                  </a:lnTo>
                  <a:lnTo>
                    <a:pt x="307428" y="1226299"/>
                  </a:lnTo>
                  <a:lnTo>
                    <a:pt x="261277" y="1213599"/>
                  </a:lnTo>
                  <a:lnTo>
                    <a:pt x="217944" y="1200899"/>
                  </a:lnTo>
                  <a:lnTo>
                    <a:pt x="178168" y="1188199"/>
                  </a:lnTo>
                  <a:lnTo>
                    <a:pt x="142659" y="1162799"/>
                  </a:lnTo>
                  <a:lnTo>
                    <a:pt x="112128" y="1124699"/>
                  </a:lnTo>
                  <a:lnTo>
                    <a:pt x="87287" y="1086599"/>
                  </a:lnTo>
                  <a:lnTo>
                    <a:pt x="68859" y="1048499"/>
                  </a:lnTo>
                  <a:lnTo>
                    <a:pt x="57543" y="1010399"/>
                  </a:lnTo>
                  <a:lnTo>
                    <a:pt x="54063" y="959599"/>
                  </a:lnTo>
                  <a:lnTo>
                    <a:pt x="58788" y="921499"/>
                  </a:lnTo>
                  <a:lnTo>
                    <a:pt x="71107" y="870699"/>
                  </a:lnTo>
                  <a:lnTo>
                    <a:pt x="90322" y="832599"/>
                  </a:lnTo>
                  <a:lnTo>
                    <a:pt x="115722" y="794499"/>
                  </a:lnTo>
                  <a:lnTo>
                    <a:pt x="146608" y="769099"/>
                  </a:lnTo>
                  <a:lnTo>
                    <a:pt x="182270" y="743699"/>
                  </a:lnTo>
                  <a:lnTo>
                    <a:pt x="221996" y="718299"/>
                  </a:lnTo>
                  <a:lnTo>
                    <a:pt x="265074" y="718299"/>
                  </a:lnTo>
                  <a:lnTo>
                    <a:pt x="310794" y="705599"/>
                  </a:lnTo>
                  <a:lnTo>
                    <a:pt x="337172" y="705599"/>
                  </a:lnTo>
                  <a:lnTo>
                    <a:pt x="363169" y="718299"/>
                  </a:lnTo>
                  <a:lnTo>
                    <a:pt x="388607" y="718299"/>
                  </a:lnTo>
                  <a:lnTo>
                    <a:pt x="413308" y="730999"/>
                  </a:lnTo>
                  <a:lnTo>
                    <a:pt x="413575" y="730999"/>
                  </a:lnTo>
                  <a:lnTo>
                    <a:pt x="413677" y="718299"/>
                  </a:lnTo>
                  <a:lnTo>
                    <a:pt x="417995" y="667499"/>
                  </a:lnTo>
                  <a:lnTo>
                    <a:pt x="431241" y="616699"/>
                  </a:lnTo>
                  <a:lnTo>
                    <a:pt x="452551" y="578586"/>
                  </a:lnTo>
                  <a:lnTo>
                    <a:pt x="481088" y="540486"/>
                  </a:lnTo>
                  <a:lnTo>
                    <a:pt x="516013" y="502386"/>
                  </a:lnTo>
                  <a:lnTo>
                    <a:pt x="556475" y="476986"/>
                  </a:lnTo>
                  <a:lnTo>
                    <a:pt x="601637" y="464286"/>
                  </a:lnTo>
                  <a:lnTo>
                    <a:pt x="650633" y="451586"/>
                  </a:lnTo>
                  <a:lnTo>
                    <a:pt x="703008" y="451586"/>
                  </a:lnTo>
                  <a:lnTo>
                    <a:pt x="753249" y="464286"/>
                  </a:lnTo>
                  <a:lnTo>
                    <a:pt x="799833" y="489686"/>
                  </a:lnTo>
                  <a:lnTo>
                    <a:pt x="841298" y="515086"/>
                  </a:lnTo>
                  <a:lnTo>
                    <a:pt x="876122" y="553186"/>
                  </a:lnTo>
                  <a:lnTo>
                    <a:pt x="876541" y="553186"/>
                  </a:lnTo>
                  <a:lnTo>
                    <a:pt x="885050" y="515086"/>
                  </a:lnTo>
                  <a:lnTo>
                    <a:pt x="901077" y="464286"/>
                  </a:lnTo>
                  <a:lnTo>
                    <a:pt x="923836" y="426186"/>
                  </a:lnTo>
                  <a:lnTo>
                    <a:pt x="952538" y="400786"/>
                  </a:lnTo>
                  <a:lnTo>
                    <a:pt x="986383" y="362686"/>
                  </a:lnTo>
                  <a:lnTo>
                    <a:pt x="1024572" y="349986"/>
                  </a:lnTo>
                  <a:lnTo>
                    <a:pt x="1066342" y="324586"/>
                  </a:lnTo>
                  <a:lnTo>
                    <a:pt x="1157376" y="324586"/>
                  </a:lnTo>
                  <a:lnTo>
                    <a:pt x="1205331" y="337286"/>
                  </a:lnTo>
                  <a:lnTo>
                    <a:pt x="1249565" y="349986"/>
                  </a:lnTo>
                  <a:lnTo>
                    <a:pt x="1289240" y="375386"/>
                  </a:lnTo>
                  <a:lnTo>
                    <a:pt x="1323555" y="400786"/>
                  </a:lnTo>
                  <a:lnTo>
                    <a:pt x="1351686" y="438886"/>
                  </a:lnTo>
                  <a:lnTo>
                    <a:pt x="1372819" y="489686"/>
                  </a:lnTo>
                  <a:lnTo>
                    <a:pt x="1386128" y="527786"/>
                  </a:lnTo>
                  <a:lnTo>
                    <a:pt x="1390815" y="578586"/>
                  </a:lnTo>
                  <a:lnTo>
                    <a:pt x="1390675" y="591286"/>
                  </a:lnTo>
                  <a:lnTo>
                    <a:pt x="1390218" y="591286"/>
                  </a:lnTo>
                  <a:lnTo>
                    <a:pt x="1389481" y="603465"/>
                  </a:lnTo>
                  <a:lnTo>
                    <a:pt x="1427556" y="578586"/>
                  </a:lnTo>
                  <a:lnTo>
                    <a:pt x="1468983" y="565886"/>
                  </a:lnTo>
                  <a:lnTo>
                    <a:pt x="1512011" y="553186"/>
                  </a:lnTo>
                  <a:lnTo>
                    <a:pt x="1598841" y="553186"/>
                  </a:lnTo>
                  <a:lnTo>
                    <a:pt x="1640598" y="565886"/>
                  </a:lnTo>
                  <a:lnTo>
                    <a:pt x="1679930" y="591286"/>
                  </a:lnTo>
                  <a:lnTo>
                    <a:pt x="1715795" y="616686"/>
                  </a:lnTo>
                  <a:lnTo>
                    <a:pt x="1747189" y="654786"/>
                  </a:lnTo>
                  <a:lnTo>
                    <a:pt x="1782838" y="718286"/>
                  </a:lnTo>
                  <a:lnTo>
                    <a:pt x="1793709" y="743686"/>
                  </a:lnTo>
                  <a:lnTo>
                    <a:pt x="1799653" y="781786"/>
                  </a:lnTo>
                  <a:lnTo>
                    <a:pt x="1802244" y="781786"/>
                  </a:lnTo>
                  <a:lnTo>
                    <a:pt x="1848459" y="794486"/>
                  </a:lnTo>
                  <a:lnTo>
                    <a:pt x="1891957" y="807186"/>
                  </a:lnTo>
                  <a:lnTo>
                    <a:pt x="1932000" y="819886"/>
                  </a:lnTo>
                  <a:lnTo>
                    <a:pt x="1967865" y="845286"/>
                  </a:lnTo>
                  <a:lnTo>
                    <a:pt x="1998814" y="883386"/>
                  </a:lnTo>
                  <a:lnTo>
                    <a:pt x="2024138" y="908786"/>
                  </a:lnTo>
                  <a:lnTo>
                    <a:pt x="2043099" y="946886"/>
                  </a:lnTo>
                  <a:lnTo>
                    <a:pt x="2054987" y="997686"/>
                  </a:lnTo>
                  <a:lnTo>
                    <a:pt x="2059063" y="1048486"/>
                  </a:lnTo>
                  <a:lnTo>
                    <a:pt x="2059063" y="869073"/>
                  </a:lnTo>
                  <a:lnTo>
                    <a:pt x="2019769" y="819886"/>
                  </a:lnTo>
                  <a:lnTo>
                    <a:pt x="1982724" y="794486"/>
                  </a:lnTo>
                  <a:lnTo>
                    <a:pt x="1941004" y="769086"/>
                  </a:lnTo>
                  <a:lnTo>
                    <a:pt x="1895208" y="743686"/>
                  </a:lnTo>
                  <a:lnTo>
                    <a:pt x="1845957" y="730986"/>
                  </a:lnTo>
                  <a:lnTo>
                    <a:pt x="1831555" y="692886"/>
                  </a:lnTo>
                  <a:lnTo>
                    <a:pt x="1811464" y="654786"/>
                  </a:lnTo>
                  <a:lnTo>
                    <a:pt x="1786255" y="616686"/>
                  </a:lnTo>
                  <a:lnTo>
                    <a:pt x="1756498" y="578586"/>
                  </a:lnTo>
                  <a:lnTo>
                    <a:pt x="1722793" y="553186"/>
                  </a:lnTo>
                  <a:lnTo>
                    <a:pt x="1685721" y="527786"/>
                  </a:lnTo>
                  <a:lnTo>
                    <a:pt x="1645843" y="515086"/>
                  </a:lnTo>
                  <a:lnTo>
                    <a:pt x="1603768" y="502386"/>
                  </a:lnTo>
                  <a:lnTo>
                    <a:pt x="1470063" y="502386"/>
                  </a:lnTo>
                  <a:lnTo>
                    <a:pt x="1462265" y="515086"/>
                  </a:lnTo>
                  <a:lnTo>
                    <a:pt x="1439227" y="515086"/>
                  </a:lnTo>
                  <a:lnTo>
                    <a:pt x="1426768" y="476986"/>
                  </a:lnTo>
                  <a:lnTo>
                    <a:pt x="1408391" y="426186"/>
                  </a:lnTo>
                  <a:lnTo>
                    <a:pt x="1384693" y="388086"/>
                  </a:lnTo>
                  <a:lnTo>
                    <a:pt x="1356220" y="362686"/>
                  </a:lnTo>
                  <a:lnTo>
                    <a:pt x="1323555" y="337286"/>
                  </a:lnTo>
                  <a:lnTo>
                    <a:pt x="1287259" y="311886"/>
                  </a:lnTo>
                  <a:lnTo>
                    <a:pt x="1247914" y="286486"/>
                  </a:lnTo>
                  <a:lnTo>
                    <a:pt x="1206068" y="273786"/>
                  </a:lnTo>
                  <a:lnTo>
                    <a:pt x="1071308" y="273786"/>
                  </a:lnTo>
                  <a:lnTo>
                    <a:pt x="1023366" y="286486"/>
                  </a:lnTo>
                  <a:lnTo>
                    <a:pt x="978750" y="311886"/>
                  </a:lnTo>
                  <a:lnTo>
                    <a:pt x="958494" y="324586"/>
                  </a:lnTo>
                  <a:lnTo>
                    <a:pt x="938225" y="337286"/>
                  </a:lnTo>
                  <a:lnTo>
                    <a:pt x="902487" y="375386"/>
                  </a:lnTo>
                  <a:lnTo>
                    <a:pt x="872274" y="413486"/>
                  </a:lnTo>
                  <a:lnTo>
                    <a:pt x="848321" y="451586"/>
                  </a:lnTo>
                  <a:lnTo>
                    <a:pt x="807631" y="426186"/>
                  </a:lnTo>
                  <a:lnTo>
                    <a:pt x="763930" y="413486"/>
                  </a:lnTo>
                  <a:lnTo>
                    <a:pt x="718058" y="400786"/>
                  </a:lnTo>
                  <a:lnTo>
                    <a:pt x="620750" y="400786"/>
                  </a:lnTo>
                  <a:lnTo>
                    <a:pt x="573049" y="413486"/>
                  </a:lnTo>
                  <a:lnTo>
                    <a:pt x="528408" y="426186"/>
                  </a:lnTo>
                  <a:lnTo>
                    <a:pt x="487502" y="451586"/>
                  </a:lnTo>
                  <a:lnTo>
                    <a:pt x="451015" y="489686"/>
                  </a:lnTo>
                  <a:lnTo>
                    <a:pt x="419646" y="527799"/>
                  </a:lnTo>
                  <a:lnTo>
                    <a:pt x="394068" y="565899"/>
                  </a:lnTo>
                  <a:lnTo>
                    <a:pt x="374967" y="603999"/>
                  </a:lnTo>
                  <a:lnTo>
                    <a:pt x="363029" y="654799"/>
                  </a:lnTo>
                  <a:lnTo>
                    <a:pt x="264744" y="654799"/>
                  </a:lnTo>
                  <a:lnTo>
                    <a:pt x="220802" y="667499"/>
                  </a:lnTo>
                  <a:lnTo>
                    <a:pt x="179476" y="680199"/>
                  </a:lnTo>
                  <a:lnTo>
                    <a:pt x="141224" y="705599"/>
                  </a:lnTo>
                  <a:lnTo>
                    <a:pt x="106527" y="730999"/>
                  </a:lnTo>
                  <a:lnTo>
                    <a:pt x="75869" y="756399"/>
                  </a:lnTo>
                  <a:lnTo>
                    <a:pt x="49733" y="794499"/>
                  </a:lnTo>
                  <a:lnTo>
                    <a:pt x="28600" y="832599"/>
                  </a:lnTo>
                  <a:lnTo>
                    <a:pt x="12941" y="870699"/>
                  </a:lnTo>
                  <a:lnTo>
                    <a:pt x="3251" y="921499"/>
                  </a:lnTo>
                  <a:lnTo>
                    <a:pt x="0" y="972299"/>
                  </a:lnTo>
                  <a:lnTo>
                    <a:pt x="3429" y="1010399"/>
                  </a:lnTo>
                  <a:lnTo>
                    <a:pt x="13169" y="1061199"/>
                  </a:lnTo>
                  <a:lnTo>
                    <a:pt x="28752" y="1099299"/>
                  </a:lnTo>
                  <a:lnTo>
                    <a:pt x="49707" y="1137399"/>
                  </a:lnTo>
                  <a:lnTo>
                    <a:pt x="75565" y="1175499"/>
                  </a:lnTo>
                  <a:lnTo>
                    <a:pt x="105867" y="1200899"/>
                  </a:lnTo>
                  <a:lnTo>
                    <a:pt x="140144" y="1226299"/>
                  </a:lnTo>
                  <a:lnTo>
                    <a:pt x="177939" y="1251699"/>
                  </a:lnTo>
                  <a:lnTo>
                    <a:pt x="218770" y="1264399"/>
                  </a:lnTo>
                  <a:lnTo>
                    <a:pt x="262191" y="1277099"/>
                  </a:lnTo>
                  <a:lnTo>
                    <a:pt x="307708" y="1277099"/>
                  </a:lnTo>
                  <a:lnTo>
                    <a:pt x="311531" y="1327899"/>
                  </a:lnTo>
                  <a:lnTo>
                    <a:pt x="321691" y="1365999"/>
                  </a:lnTo>
                  <a:lnTo>
                    <a:pt x="337680" y="1404099"/>
                  </a:lnTo>
                  <a:lnTo>
                    <a:pt x="359054" y="1442199"/>
                  </a:lnTo>
                  <a:lnTo>
                    <a:pt x="385330" y="1480299"/>
                  </a:lnTo>
                  <a:lnTo>
                    <a:pt x="416039" y="1505699"/>
                  </a:lnTo>
                  <a:lnTo>
                    <a:pt x="450697" y="1531099"/>
                  </a:lnTo>
                  <a:lnTo>
                    <a:pt x="488823" y="1556499"/>
                  </a:lnTo>
                  <a:lnTo>
                    <a:pt x="529971" y="1569199"/>
                  </a:lnTo>
                  <a:lnTo>
                    <a:pt x="573646" y="1581899"/>
                  </a:lnTo>
                  <a:lnTo>
                    <a:pt x="684657" y="1581899"/>
                  </a:lnTo>
                  <a:lnTo>
                    <a:pt x="716381" y="1569199"/>
                  </a:lnTo>
                  <a:lnTo>
                    <a:pt x="747153" y="1556499"/>
                  </a:lnTo>
                  <a:lnTo>
                    <a:pt x="772375" y="1607299"/>
                  </a:lnTo>
                  <a:lnTo>
                    <a:pt x="804138" y="1645399"/>
                  </a:lnTo>
                  <a:lnTo>
                    <a:pt x="841590" y="1683499"/>
                  </a:lnTo>
                  <a:lnTo>
                    <a:pt x="883843" y="1708899"/>
                  </a:lnTo>
                  <a:lnTo>
                    <a:pt x="930046" y="1721599"/>
                  </a:lnTo>
                  <a:lnTo>
                    <a:pt x="979322" y="1734299"/>
                  </a:lnTo>
                  <a:lnTo>
                    <a:pt x="1030795" y="1746999"/>
                  </a:lnTo>
                  <a:lnTo>
                    <a:pt x="1076566" y="1734286"/>
                  </a:lnTo>
                  <a:lnTo>
                    <a:pt x="1120736" y="1721586"/>
                  </a:lnTo>
                  <a:lnTo>
                    <a:pt x="1162685" y="1708886"/>
                  </a:lnTo>
                  <a:lnTo>
                    <a:pt x="1201801" y="1683486"/>
                  </a:lnTo>
                  <a:lnTo>
                    <a:pt x="1237449" y="1658086"/>
                  </a:lnTo>
                  <a:lnTo>
                    <a:pt x="1269047" y="1632686"/>
                  </a:lnTo>
                  <a:lnTo>
                    <a:pt x="1295933" y="1594586"/>
                  </a:lnTo>
                  <a:lnTo>
                    <a:pt x="1317993" y="1607286"/>
                  </a:lnTo>
                  <a:lnTo>
                    <a:pt x="1340053" y="1619986"/>
                  </a:lnTo>
                  <a:lnTo>
                    <a:pt x="1388465" y="1645386"/>
                  </a:lnTo>
                  <a:lnTo>
                    <a:pt x="1440053" y="1658086"/>
                  </a:lnTo>
                  <a:lnTo>
                    <a:pt x="1539379" y="1658086"/>
                  </a:lnTo>
                  <a:lnTo>
                    <a:pt x="1583042" y="1645386"/>
                  </a:lnTo>
                  <a:lnTo>
                    <a:pt x="1624190" y="1632686"/>
                  </a:lnTo>
                  <a:lnTo>
                    <a:pt x="1662328" y="1619986"/>
                  </a:lnTo>
                  <a:lnTo>
                    <a:pt x="1696986" y="1581886"/>
                  </a:lnTo>
                  <a:lnTo>
                    <a:pt x="1727695" y="1556486"/>
                  </a:lnTo>
                  <a:lnTo>
                    <a:pt x="1753971" y="1518386"/>
                  </a:lnTo>
                  <a:lnTo>
                    <a:pt x="1775345" y="1480286"/>
                  </a:lnTo>
                  <a:lnTo>
                    <a:pt x="1791347" y="1442186"/>
                  </a:lnTo>
                  <a:lnTo>
                    <a:pt x="1801507" y="1404086"/>
                  </a:lnTo>
                  <a:lnTo>
                    <a:pt x="1805330" y="1353286"/>
                  </a:lnTo>
                  <a:lnTo>
                    <a:pt x="1851355" y="1353286"/>
                  </a:lnTo>
                  <a:lnTo>
                    <a:pt x="1895221" y="1340586"/>
                  </a:lnTo>
                  <a:lnTo>
                    <a:pt x="1936445" y="1327886"/>
                  </a:lnTo>
                  <a:lnTo>
                    <a:pt x="1974532" y="1302486"/>
                  </a:lnTo>
                  <a:lnTo>
                    <a:pt x="2009025" y="1277086"/>
                  </a:lnTo>
                  <a:lnTo>
                    <a:pt x="2039454" y="1238986"/>
                  </a:lnTo>
                  <a:lnTo>
                    <a:pt x="2065312" y="1213586"/>
                  </a:lnTo>
                  <a:lnTo>
                    <a:pt x="2086152" y="1175486"/>
                  </a:lnTo>
                  <a:lnTo>
                    <a:pt x="2101481" y="1124686"/>
                  </a:lnTo>
                  <a:lnTo>
                    <a:pt x="2110816" y="1086586"/>
                  </a:lnTo>
                  <a:lnTo>
                    <a:pt x="2113699" y="10357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2689" y="6518930"/>
              <a:ext cx="245370" cy="2456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334761" y="7617968"/>
            <a:ext cx="168338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20" dirty="0">
                <a:latin typeface="Arial MT"/>
                <a:cs typeface="Arial MT"/>
              </a:rPr>
              <a:t>TensorFlow?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6460" y="656081"/>
            <a:ext cx="150437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A779F"/>
                </a:solidFill>
                <a:latin typeface="Arial MT"/>
                <a:cs typeface="Arial MT"/>
              </a:rPr>
              <a:t>Framework</a:t>
            </a:r>
            <a:r>
              <a:rPr sz="6600" spc="-195" dirty="0">
                <a:solidFill>
                  <a:srgbClr val="0A779F"/>
                </a:solidFill>
                <a:latin typeface="Arial MT"/>
                <a:cs typeface="Arial MT"/>
              </a:rPr>
              <a:t> </a:t>
            </a:r>
            <a:r>
              <a:rPr sz="6600" dirty="0">
                <a:solidFill>
                  <a:srgbClr val="0A779F"/>
                </a:solidFill>
                <a:latin typeface="Microsoft Sans Serif"/>
                <a:cs typeface="Microsoft Sans Serif"/>
              </a:rPr>
              <a:t>của</a:t>
            </a:r>
            <a:r>
              <a:rPr sz="6600" spc="-85" dirty="0">
                <a:solidFill>
                  <a:srgbClr val="0A779F"/>
                </a:solidFill>
                <a:latin typeface="Microsoft Sans Serif"/>
                <a:cs typeface="Microsoft Sans Serif"/>
              </a:rPr>
              <a:t> </a:t>
            </a:r>
            <a:r>
              <a:rPr sz="6600" dirty="0">
                <a:solidFill>
                  <a:srgbClr val="0A779F"/>
                </a:solidFill>
                <a:latin typeface="Arial MT"/>
                <a:cs typeface="Arial MT"/>
              </a:rPr>
              <a:t>Python</a:t>
            </a:r>
            <a:r>
              <a:rPr sz="6600" spc="-155" dirty="0">
                <a:solidFill>
                  <a:srgbClr val="0A779F"/>
                </a:solidFill>
                <a:latin typeface="Arial MT"/>
                <a:cs typeface="Arial MT"/>
              </a:rPr>
              <a:t> </a:t>
            </a:r>
            <a:r>
              <a:rPr sz="6600" dirty="0">
                <a:solidFill>
                  <a:srgbClr val="0A779F"/>
                </a:solidFill>
                <a:latin typeface="Arial MT"/>
                <a:cs typeface="Arial MT"/>
              </a:rPr>
              <a:t>trong</a:t>
            </a:r>
            <a:r>
              <a:rPr sz="6600" spc="-160" dirty="0">
                <a:solidFill>
                  <a:srgbClr val="0A779F"/>
                </a:solidFill>
                <a:latin typeface="Arial MT"/>
                <a:cs typeface="Arial MT"/>
              </a:rPr>
              <a:t> </a:t>
            </a:r>
            <a:r>
              <a:rPr sz="6600" dirty="0">
                <a:solidFill>
                  <a:srgbClr val="0A779F"/>
                </a:solidFill>
                <a:latin typeface="Microsoft Sans Serif"/>
                <a:cs typeface="Microsoft Sans Serif"/>
              </a:rPr>
              <a:t>lập</a:t>
            </a:r>
            <a:r>
              <a:rPr sz="6600" spc="-90" dirty="0">
                <a:solidFill>
                  <a:srgbClr val="0A779F"/>
                </a:solidFill>
                <a:latin typeface="Microsoft Sans Serif"/>
                <a:cs typeface="Microsoft Sans Serif"/>
              </a:rPr>
              <a:t> </a:t>
            </a:r>
            <a:r>
              <a:rPr sz="6600" spc="-10" dirty="0">
                <a:solidFill>
                  <a:srgbClr val="0A779F"/>
                </a:solidFill>
                <a:latin typeface="Arial MT"/>
                <a:cs typeface="Arial MT"/>
              </a:rPr>
              <a:t>trình</a:t>
            </a:r>
            <a:r>
              <a:rPr sz="6600" spc="-450" dirty="0">
                <a:solidFill>
                  <a:srgbClr val="0A779F"/>
                </a:solidFill>
                <a:latin typeface="Arial MT"/>
                <a:cs typeface="Arial MT"/>
              </a:rPr>
              <a:t> </a:t>
            </a:r>
            <a:r>
              <a:rPr sz="6600" spc="-25" dirty="0">
                <a:solidFill>
                  <a:srgbClr val="0A779F"/>
                </a:solidFill>
                <a:latin typeface="Arial MT"/>
                <a:cs typeface="Arial MT"/>
              </a:rPr>
              <a:t>AI</a:t>
            </a:r>
            <a:endParaRPr sz="6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5414" y="2197049"/>
            <a:ext cx="97364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70" dirty="0">
                <a:latin typeface="Arial MT"/>
                <a:cs typeface="Arial MT"/>
              </a:rPr>
              <a:t>TensorFlow,</a:t>
            </a:r>
            <a:r>
              <a:rPr sz="4200" spc="-170" dirty="0">
                <a:latin typeface="Arial MT"/>
                <a:cs typeface="Arial MT"/>
              </a:rPr>
              <a:t> </a:t>
            </a:r>
            <a:r>
              <a:rPr sz="4200" spc="-45" dirty="0">
                <a:latin typeface="Arial MT"/>
                <a:cs typeface="Arial MT"/>
              </a:rPr>
              <a:t>PyTorch,</a:t>
            </a:r>
            <a:r>
              <a:rPr sz="4200" spc="-185" dirty="0">
                <a:latin typeface="Arial MT"/>
                <a:cs typeface="Arial MT"/>
              </a:rPr>
              <a:t> </a:t>
            </a:r>
            <a:r>
              <a:rPr sz="4200" spc="-25" dirty="0">
                <a:latin typeface="Arial MT"/>
                <a:cs typeface="Arial MT"/>
              </a:rPr>
              <a:t>scikit-</a:t>
            </a:r>
            <a:r>
              <a:rPr sz="4200" dirty="0">
                <a:latin typeface="Arial MT"/>
                <a:cs typeface="Arial MT"/>
              </a:rPr>
              <a:t>learn,</a:t>
            </a:r>
            <a:r>
              <a:rPr sz="4200" spc="-165" dirty="0">
                <a:latin typeface="Arial MT"/>
                <a:cs typeface="Arial MT"/>
              </a:rPr>
              <a:t> </a:t>
            </a:r>
            <a:r>
              <a:rPr sz="4200" spc="-10" dirty="0">
                <a:latin typeface="Arial MT"/>
                <a:cs typeface="Arial MT"/>
              </a:rPr>
              <a:t>Keras?</a:t>
            </a:r>
            <a:endParaRPr sz="4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9678" y="3781268"/>
            <a:ext cx="10257533" cy="45258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0593" y="3583001"/>
            <a:ext cx="3717716" cy="6894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39847" y="4856172"/>
            <a:ext cx="2397663" cy="58823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694432" y="5972555"/>
            <a:ext cx="2438400" cy="3439795"/>
            <a:chOff x="2694432" y="5972555"/>
            <a:chExt cx="2438400" cy="343979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4432" y="5972555"/>
              <a:ext cx="2438399" cy="13990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4432" y="6973823"/>
              <a:ext cx="2438399" cy="243840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Framework</a:t>
            </a:r>
            <a:r>
              <a:rPr spc="-195" dirty="0"/>
              <a:t> </a:t>
            </a:r>
            <a:r>
              <a:rPr dirty="0">
                <a:latin typeface="Microsoft Sans Serif"/>
                <a:cs typeface="Microsoft Sans Serif"/>
              </a:rPr>
              <a:t>của</a:t>
            </a:r>
            <a:r>
              <a:rPr spc="-85" dirty="0">
                <a:latin typeface="Microsoft Sans Serif"/>
                <a:cs typeface="Microsoft Sans Serif"/>
              </a:rPr>
              <a:t> </a:t>
            </a:r>
            <a:r>
              <a:rPr dirty="0"/>
              <a:t>Python</a:t>
            </a:r>
            <a:r>
              <a:rPr spc="-155" dirty="0"/>
              <a:t> </a:t>
            </a:r>
            <a:r>
              <a:rPr dirty="0"/>
              <a:t>trong</a:t>
            </a:r>
            <a:r>
              <a:rPr spc="-160" dirty="0"/>
              <a:t> </a:t>
            </a:r>
            <a:r>
              <a:rPr dirty="0">
                <a:latin typeface="Microsoft Sans Serif"/>
                <a:cs typeface="Microsoft Sans Serif"/>
              </a:rPr>
              <a:t>lập</a:t>
            </a:r>
            <a:r>
              <a:rPr spc="-90" dirty="0">
                <a:latin typeface="Microsoft Sans Serif"/>
                <a:cs typeface="Microsoft Sans Serif"/>
              </a:rPr>
              <a:t> </a:t>
            </a:r>
            <a:r>
              <a:rPr spc="-10" dirty="0"/>
              <a:t>trình</a:t>
            </a:r>
            <a:r>
              <a:rPr spc="-450" dirty="0"/>
              <a:t> </a:t>
            </a:r>
            <a:r>
              <a:rPr spc="-25" dirty="0"/>
              <a:t>AI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6819" y="3527767"/>
            <a:ext cx="4160868" cy="771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15414" y="2197049"/>
            <a:ext cx="10332720" cy="210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0" dirty="0">
                <a:latin typeface="Arial MT"/>
                <a:cs typeface="Arial MT"/>
              </a:rPr>
              <a:t>TensorFlow</a:t>
            </a:r>
            <a:r>
              <a:rPr sz="4200" spc="-12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hay</a:t>
            </a:r>
            <a:r>
              <a:rPr sz="4200" spc="-125" dirty="0">
                <a:latin typeface="Arial MT"/>
                <a:cs typeface="Arial MT"/>
              </a:rPr>
              <a:t> </a:t>
            </a:r>
            <a:r>
              <a:rPr sz="4200" spc="-25" dirty="0">
                <a:latin typeface="Arial MT"/>
                <a:cs typeface="Arial MT"/>
              </a:rPr>
              <a:t>scikit-</a:t>
            </a:r>
            <a:r>
              <a:rPr sz="4200" dirty="0">
                <a:latin typeface="Arial MT"/>
                <a:cs typeface="Arial MT"/>
              </a:rPr>
              <a:t>learn</a:t>
            </a:r>
            <a:r>
              <a:rPr sz="4200" spc="-10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trong</a:t>
            </a:r>
            <a:r>
              <a:rPr sz="4200" spc="-125" dirty="0">
                <a:latin typeface="Arial MT"/>
                <a:cs typeface="Arial MT"/>
              </a:rPr>
              <a:t> </a:t>
            </a:r>
            <a:r>
              <a:rPr sz="4200" dirty="0">
                <a:latin typeface="Microsoft Sans Serif"/>
                <a:cs typeface="Microsoft Sans Serif"/>
              </a:rPr>
              <a:t>Học</a:t>
            </a:r>
            <a:r>
              <a:rPr sz="4200" spc="-80" dirty="0">
                <a:latin typeface="Microsoft Sans Serif"/>
                <a:cs typeface="Microsoft Sans Serif"/>
              </a:rPr>
              <a:t> </a:t>
            </a:r>
            <a:r>
              <a:rPr sz="4200" spc="-20" dirty="0">
                <a:latin typeface="Arial MT"/>
                <a:cs typeface="Arial MT"/>
              </a:rPr>
              <a:t>máy?</a:t>
            </a:r>
            <a:endParaRPr sz="4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4200">
              <a:latin typeface="Arial MT"/>
              <a:cs typeface="Arial MT"/>
            </a:endParaRPr>
          </a:p>
          <a:p>
            <a:pPr marR="850265" algn="r">
              <a:lnSpc>
                <a:spcPct val="100000"/>
              </a:lnSpc>
            </a:pPr>
            <a:r>
              <a:rPr sz="4200" b="1" spc="-25" dirty="0">
                <a:solidFill>
                  <a:srgbClr val="006FC0"/>
                </a:solidFill>
                <a:latin typeface="Arial"/>
                <a:cs typeface="Arial"/>
              </a:rPr>
              <a:t>VS.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96800" y="2857500"/>
            <a:ext cx="2971800" cy="17053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02994" y="5033009"/>
            <a:ext cx="31934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4200" spc="-25" dirty="0">
                <a:solidFill>
                  <a:srgbClr val="006FC0"/>
                </a:solidFill>
                <a:latin typeface="Arial MT"/>
                <a:cs typeface="Arial MT"/>
              </a:rPr>
              <a:t>1.</a:t>
            </a:r>
            <a:r>
              <a:rPr sz="4200" dirty="0">
                <a:solidFill>
                  <a:srgbClr val="006FC0"/>
                </a:solidFill>
                <a:latin typeface="Arial MT"/>
                <a:cs typeface="Arial MT"/>
              </a:rPr>
              <a:t>	</a:t>
            </a:r>
            <a:r>
              <a:rPr sz="4200" dirty="0">
                <a:solidFill>
                  <a:srgbClr val="006FC0"/>
                </a:solidFill>
                <a:latin typeface="Microsoft Sans Serif"/>
                <a:cs typeface="Microsoft Sans Serif"/>
              </a:rPr>
              <a:t>API</a:t>
            </a:r>
            <a:r>
              <a:rPr sz="4200" spc="1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6FC0"/>
                </a:solidFill>
                <a:latin typeface="Microsoft Sans Serif"/>
                <a:cs typeface="Microsoft Sans Serif"/>
              </a:rPr>
              <a:t>hỗ</a:t>
            </a:r>
            <a:r>
              <a:rPr sz="4200" spc="2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4200" spc="105" dirty="0">
                <a:solidFill>
                  <a:srgbClr val="006FC0"/>
                </a:solidFill>
                <a:latin typeface="Microsoft Sans Serif"/>
                <a:cs typeface="Microsoft Sans Serif"/>
              </a:rPr>
              <a:t>trợ</a:t>
            </a:r>
            <a:endParaRPr sz="4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0175" y="5033009"/>
            <a:ext cx="26111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Hạn</a:t>
            </a:r>
            <a:r>
              <a:rPr sz="42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chế</a:t>
            </a:r>
            <a:r>
              <a:rPr sz="42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spc="-50" dirty="0">
                <a:solidFill>
                  <a:srgbClr val="FF0000"/>
                </a:solidFill>
                <a:latin typeface="Wingdings"/>
                <a:cs typeface="Wingdings"/>
              </a:rPr>
              <a:t></a:t>
            </a:r>
            <a:endParaRPr sz="42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76809" y="5033009"/>
            <a:ext cx="28467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Mạnh</a:t>
            </a:r>
            <a:r>
              <a:rPr sz="4200" spc="-3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mẽ</a:t>
            </a:r>
            <a:r>
              <a:rPr sz="42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spc="-50" dirty="0">
                <a:solidFill>
                  <a:srgbClr val="00AF50"/>
                </a:solidFill>
                <a:latin typeface="Wingdings"/>
                <a:cs typeface="Wingdings"/>
              </a:rPr>
              <a:t></a:t>
            </a:r>
            <a:endParaRPr sz="4200">
              <a:latin typeface="Wingdings"/>
              <a:cs typeface="Wingding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22653" y="5945885"/>
            <a:ext cx="15342869" cy="0"/>
          </a:xfrm>
          <a:custGeom>
            <a:avLst/>
            <a:gdLst/>
            <a:ahLst/>
            <a:cxnLst/>
            <a:rect l="l" t="t" r="r" b="b"/>
            <a:pathLst>
              <a:path w="15342869">
                <a:moveTo>
                  <a:pt x="0" y="0"/>
                </a:moveTo>
                <a:lnTo>
                  <a:pt x="15342869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2994" y="6328664"/>
            <a:ext cx="24885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4200" spc="-25" dirty="0">
                <a:solidFill>
                  <a:srgbClr val="006FC0"/>
                </a:solidFill>
                <a:latin typeface="Arial MT"/>
                <a:cs typeface="Arial MT"/>
              </a:rPr>
              <a:t>2.</a:t>
            </a:r>
            <a:r>
              <a:rPr sz="4200" dirty="0">
                <a:solidFill>
                  <a:srgbClr val="006FC0"/>
                </a:solidFill>
                <a:latin typeface="Arial MT"/>
                <a:cs typeface="Arial MT"/>
              </a:rPr>
              <a:t>	</a:t>
            </a:r>
            <a:r>
              <a:rPr sz="4200" dirty="0">
                <a:solidFill>
                  <a:srgbClr val="006FC0"/>
                </a:solidFill>
                <a:latin typeface="Microsoft Sans Serif"/>
                <a:cs typeface="Microsoft Sans Serif"/>
              </a:rPr>
              <a:t>Tài</a:t>
            </a:r>
            <a:r>
              <a:rPr sz="4200" spc="-20" dirty="0">
                <a:solidFill>
                  <a:srgbClr val="006FC0"/>
                </a:solidFill>
                <a:latin typeface="Microsoft Sans Serif"/>
                <a:cs typeface="Microsoft Sans Serif"/>
              </a:rPr>
              <a:t> liệu</a:t>
            </a:r>
            <a:endParaRPr sz="4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22653" y="7430261"/>
            <a:ext cx="15342869" cy="0"/>
          </a:xfrm>
          <a:custGeom>
            <a:avLst/>
            <a:gdLst/>
            <a:ahLst/>
            <a:cxnLst/>
            <a:rect l="l" t="t" r="r" b="b"/>
            <a:pathLst>
              <a:path w="15342869">
                <a:moveTo>
                  <a:pt x="0" y="0"/>
                </a:moveTo>
                <a:lnTo>
                  <a:pt x="15342869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02994" y="7753350"/>
            <a:ext cx="36188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4200" spc="-25" dirty="0">
                <a:solidFill>
                  <a:srgbClr val="006FC0"/>
                </a:solidFill>
                <a:latin typeface="Arial MT"/>
                <a:cs typeface="Arial MT"/>
              </a:rPr>
              <a:t>3.</a:t>
            </a:r>
            <a:r>
              <a:rPr sz="4200" dirty="0">
                <a:solidFill>
                  <a:srgbClr val="006FC0"/>
                </a:solidFill>
                <a:latin typeface="Arial MT"/>
                <a:cs typeface="Arial MT"/>
              </a:rPr>
              <a:t>	</a:t>
            </a:r>
            <a:r>
              <a:rPr sz="4200" dirty="0">
                <a:solidFill>
                  <a:srgbClr val="006FC0"/>
                </a:solidFill>
                <a:latin typeface="Microsoft Sans Serif"/>
                <a:cs typeface="Microsoft Sans Serif"/>
              </a:rPr>
              <a:t>Độ</a:t>
            </a:r>
            <a:r>
              <a:rPr sz="4200" spc="-3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6FC0"/>
                </a:solidFill>
                <a:latin typeface="Microsoft Sans Serif"/>
                <a:cs typeface="Microsoft Sans Serif"/>
              </a:rPr>
              <a:t>linh</a:t>
            </a:r>
            <a:r>
              <a:rPr sz="4200" spc="-3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4200" spc="-20" dirty="0">
                <a:solidFill>
                  <a:srgbClr val="006FC0"/>
                </a:solidFill>
                <a:latin typeface="Microsoft Sans Serif"/>
                <a:cs typeface="Microsoft Sans Serif"/>
              </a:rPr>
              <a:t>hoạt</a:t>
            </a:r>
            <a:endParaRPr sz="4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5402071" y="6328664"/>
            <a:ext cx="47459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Yêu</a:t>
            </a:r>
            <a:r>
              <a:rPr sz="42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cầu</a:t>
            </a:r>
            <a:r>
              <a:rPr sz="42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hiểu</a:t>
            </a:r>
            <a:r>
              <a:rPr sz="42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sâu</a:t>
            </a:r>
            <a:r>
              <a:rPr sz="42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spc="-50" dirty="0">
                <a:solidFill>
                  <a:srgbClr val="FF0000"/>
                </a:solidFill>
                <a:latin typeface="Wingdings"/>
                <a:cs typeface="Wingdings"/>
              </a:rPr>
              <a:t></a:t>
            </a:r>
            <a:endParaRPr sz="42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89191" y="7777937"/>
            <a:ext cx="16033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AF50"/>
                </a:solidFill>
                <a:latin typeface="Arial MT"/>
                <a:cs typeface="Arial MT"/>
              </a:rPr>
              <a:t>Cao</a:t>
            </a:r>
            <a:r>
              <a:rPr sz="4200" spc="-8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4200" spc="-50" dirty="0">
                <a:solidFill>
                  <a:srgbClr val="00AF50"/>
                </a:solidFill>
                <a:latin typeface="Wingdings"/>
                <a:cs typeface="Wingdings"/>
              </a:rPr>
              <a:t></a:t>
            </a:r>
            <a:endParaRPr sz="42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47678" y="6336029"/>
            <a:ext cx="46882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Dễ</a:t>
            </a:r>
            <a:r>
              <a:rPr sz="4200" spc="-1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hiểu,</a:t>
            </a:r>
            <a:r>
              <a:rPr sz="4200" spc="-1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dễ</a:t>
            </a:r>
            <a:r>
              <a:rPr sz="4200" spc="-1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dùng</a:t>
            </a:r>
            <a:r>
              <a:rPr sz="4200" spc="-1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spc="-50" dirty="0">
                <a:solidFill>
                  <a:srgbClr val="00AF50"/>
                </a:solidFill>
                <a:latin typeface="Wingdings"/>
                <a:cs typeface="Wingdings"/>
              </a:rPr>
              <a:t></a:t>
            </a:r>
            <a:endParaRPr sz="4200">
              <a:latin typeface="Wingdings"/>
              <a:cs typeface="Wing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85826" y="7777937"/>
            <a:ext cx="18395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Thấp</a:t>
            </a:r>
            <a:r>
              <a:rPr sz="42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spc="-50" dirty="0">
                <a:solidFill>
                  <a:srgbClr val="FF0000"/>
                </a:solidFill>
                <a:latin typeface="Wingdings"/>
                <a:cs typeface="Wingdings"/>
              </a:rPr>
              <a:t></a:t>
            </a:r>
            <a:endParaRPr sz="42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Framework</a:t>
            </a:r>
            <a:r>
              <a:rPr spc="-195" dirty="0"/>
              <a:t> </a:t>
            </a:r>
            <a:r>
              <a:rPr dirty="0">
                <a:latin typeface="Microsoft Sans Serif"/>
                <a:cs typeface="Microsoft Sans Serif"/>
              </a:rPr>
              <a:t>của</a:t>
            </a:r>
            <a:r>
              <a:rPr spc="-85" dirty="0">
                <a:latin typeface="Microsoft Sans Serif"/>
                <a:cs typeface="Microsoft Sans Serif"/>
              </a:rPr>
              <a:t> </a:t>
            </a:r>
            <a:r>
              <a:rPr dirty="0"/>
              <a:t>Python</a:t>
            </a:r>
            <a:r>
              <a:rPr spc="-155" dirty="0"/>
              <a:t> </a:t>
            </a:r>
            <a:r>
              <a:rPr dirty="0"/>
              <a:t>trong</a:t>
            </a:r>
            <a:r>
              <a:rPr spc="-160" dirty="0"/>
              <a:t> </a:t>
            </a:r>
            <a:r>
              <a:rPr dirty="0">
                <a:latin typeface="Microsoft Sans Serif"/>
                <a:cs typeface="Microsoft Sans Serif"/>
              </a:rPr>
              <a:t>lập</a:t>
            </a:r>
            <a:r>
              <a:rPr spc="-90" dirty="0">
                <a:latin typeface="Microsoft Sans Serif"/>
                <a:cs typeface="Microsoft Sans Serif"/>
              </a:rPr>
              <a:t> </a:t>
            </a:r>
            <a:r>
              <a:rPr spc="-10" dirty="0"/>
              <a:t>trình</a:t>
            </a:r>
            <a:r>
              <a:rPr spc="-450" dirty="0"/>
              <a:t> </a:t>
            </a:r>
            <a:r>
              <a:rPr spc="-25" dirty="0"/>
              <a:t>AI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4191" y="9717023"/>
            <a:ext cx="16543019" cy="407034"/>
            <a:chOff x="774191" y="9717023"/>
            <a:chExt cx="16543019" cy="4070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9922763"/>
              <a:ext cx="16543019" cy="685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73111" y="9717023"/>
              <a:ext cx="4555490" cy="407034"/>
            </a:xfrm>
            <a:custGeom>
              <a:avLst/>
              <a:gdLst/>
              <a:ahLst/>
              <a:cxnLst/>
              <a:rect l="l" t="t" r="r" b="b"/>
              <a:pathLst>
                <a:path w="4555490" h="407034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TensorFlow/Keras</a:t>
            </a:r>
            <a:r>
              <a:rPr spc="-135" dirty="0"/>
              <a:t> </a:t>
            </a:r>
            <a:r>
              <a:rPr dirty="0"/>
              <a:t>hay</a:t>
            </a:r>
            <a:r>
              <a:rPr spc="-150" dirty="0"/>
              <a:t> </a:t>
            </a:r>
            <a:r>
              <a:rPr spc="-55" dirty="0"/>
              <a:t>PyTorch</a:t>
            </a:r>
            <a:r>
              <a:rPr spc="-135" dirty="0"/>
              <a:t> </a:t>
            </a:r>
            <a:r>
              <a:rPr dirty="0"/>
              <a:t>trong</a:t>
            </a:r>
            <a:r>
              <a:rPr spc="-150" dirty="0"/>
              <a:t> </a:t>
            </a:r>
            <a:r>
              <a:rPr dirty="0">
                <a:latin typeface="Microsoft Sans Serif"/>
                <a:cs typeface="Microsoft Sans Serif"/>
              </a:rPr>
              <a:t>Học</a:t>
            </a:r>
            <a:r>
              <a:rPr spc="-100" dirty="0">
                <a:latin typeface="Microsoft Sans Serif"/>
                <a:cs typeface="Microsoft Sans Serif"/>
              </a:rPr>
              <a:t> </a:t>
            </a:r>
            <a:r>
              <a:rPr spc="-20" dirty="0"/>
              <a:t>sâu?</a:t>
            </a: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pc="-20" dirty="0"/>
          </a:p>
          <a:p>
            <a:pPr marR="1619885" algn="r">
              <a:lnSpc>
                <a:spcPct val="100000"/>
              </a:lnSpc>
            </a:pPr>
            <a:r>
              <a:rPr b="1" spc="-25" dirty="0">
                <a:solidFill>
                  <a:srgbClr val="006FC0"/>
                </a:solidFill>
                <a:latin typeface="Arial"/>
                <a:cs typeface="Arial"/>
              </a:rPr>
              <a:t>VS.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02994" y="5033009"/>
            <a:ext cx="31934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4200" spc="-25" dirty="0">
                <a:solidFill>
                  <a:srgbClr val="006FC0"/>
                </a:solidFill>
                <a:latin typeface="Arial MT"/>
                <a:cs typeface="Arial MT"/>
              </a:rPr>
              <a:t>1.</a:t>
            </a:r>
            <a:r>
              <a:rPr sz="4200" dirty="0">
                <a:solidFill>
                  <a:srgbClr val="006FC0"/>
                </a:solidFill>
                <a:latin typeface="Arial MT"/>
                <a:cs typeface="Arial MT"/>
              </a:rPr>
              <a:t>	</a:t>
            </a:r>
            <a:r>
              <a:rPr sz="4200" dirty="0">
                <a:solidFill>
                  <a:srgbClr val="006FC0"/>
                </a:solidFill>
                <a:latin typeface="Microsoft Sans Serif"/>
                <a:cs typeface="Microsoft Sans Serif"/>
              </a:rPr>
              <a:t>API</a:t>
            </a:r>
            <a:r>
              <a:rPr sz="4200" spc="10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6FC0"/>
                </a:solidFill>
                <a:latin typeface="Microsoft Sans Serif"/>
                <a:cs typeface="Microsoft Sans Serif"/>
              </a:rPr>
              <a:t>hỗ</a:t>
            </a:r>
            <a:r>
              <a:rPr sz="4200" spc="2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4200" spc="105" dirty="0">
                <a:solidFill>
                  <a:srgbClr val="006FC0"/>
                </a:solidFill>
                <a:latin typeface="Microsoft Sans Serif"/>
                <a:cs typeface="Microsoft Sans Serif"/>
              </a:rPr>
              <a:t>trợ</a:t>
            </a:r>
            <a:endParaRPr sz="4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0175" y="5033009"/>
            <a:ext cx="26111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Hạn</a:t>
            </a:r>
            <a:r>
              <a:rPr sz="42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chế</a:t>
            </a:r>
            <a:r>
              <a:rPr sz="42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spc="-50" dirty="0">
                <a:solidFill>
                  <a:srgbClr val="FF0000"/>
                </a:solidFill>
                <a:latin typeface="Wingdings"/>
                <a:cs typeface="Wingdings"/>
              </a:rPr>
              <a:t></a:t>
            </a:r>
            <a:endParaRPr sz="42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76809" y="5033009"/>
            <a:ext cx="28467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Mạnh</a:t>
            </a:r>
            <a:r>
              <a:rPr sz="4200" spc="-3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mẽ</a:t>
            </a:r>
            <a:r>
              <a:rPr sz="42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spc="-50" dirty="0">
                <a:solidFill>
                  <a:srgbClr val="00AF50"/>
                </a:solidFill>
                <a:latin typeface="Wingdings"/>
                <a:cs typeface="Wingdings"/>
              </a:rPr>
              <a:t></a:t>
            </a:r>
            <a:endParaRPr sz="4200">
              <a:latin typeface="Wingdings"/>
              <a:cs typeface="Wingding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2653" y="5945885"/>
            <a:ext cx="15342869" cy="0"/>
          </a:xfrm>
          <a:custGeom>
            <a:avLst/>
            <a:gdLst/>
            <a:ahLst/>
            <a:cxnLst/>
            <a:rect l="l" t="t" r="r" b="b"/>
            <a:pathLst>
              <a:path w="15342869">
                <a:moveTo>
                  <a:pt x="0" y="0"/>
                </a:moveTo>
                <a:lnTo>
                  <a:pt x="15342869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02994" y="6328664"/>
            <a:ext cx="24885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4200" spc="-25" dirty="0">
                <a:solidFill>
                  <a:srgbClr val="006FC0"/>
                </a:solidFill>
                <a:latin typeface="Arial MT"/>
                <a:cs typeface="Arial MT"/>
              </a:rPr>
              <a:t>2.</a:t>
            </a:r>
            <a:r>
              <a:rPr sz="4200" dirty="0">
                <a:solidFill>
                  <a:srgbClr val="006FC0"/>
                </a:solidFill>
                <a:latin typeface="Arial MT"/>
                <a:cs typeface="Arial MT"/>
              </a:rPr>
              <a:t>	</a:t>
            </a:r>
            <a:r>
              <a:rPr sz="4200" dirty="0">
                <a:solidFill>
                  <a:srgbClr val="006FC0"/>
                </a:solidFill>
                <a:latin typeface="Microsoft Sans Serif"/>
                <a:cs typeface="Microsoft Sans Serif"/>
              </a:rPr>
              <a:t>Tài</a:t>
            </a:r>
            <a:r>
              <a:rPr sz="4200" spc="-20" dirty="0">
                <a:solidFill>
                  <a:srgbClr val="006FC0"/>
                </a:solidFill>
                <a:latin typeface="Microsoft Sans Serif"/>
                <a:cs typeface="Microsoft Sans Serif"/>
              </a:rPr>
              <a:t> liệu</a:t>
            </a:r>
            <a:endParaRPr sz="4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22653" y="7430261"/>
            <a:ext cx="15342869" cy="0"/>
          </a:xfrm>
          <a:custGeom>
            <a:avLst/>
            <a:gdLst/>
            <a:ahLst/>
            <a:cxnLst/>
            <a:rect l="l" t="t" r="r" b="b"/>
            <a:pathLst>
              <a:path w="15342869">
                <a:moveTo>
                  <a:pt x="0" y="0"/>
                </a:moveTo>
                <a:lnTo>
                  <a:pt x="15342869" y="0"/>
                </a:lnTo>
              </a:path>
            </a:pathLst>
          </a:custGeom>
          <a:ln w="2857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2994" y="7753350"/>
            <a:ext cx="36188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4200" spc="-25" dirty="0">
                <a:solidFill>
                  <a:srgbClr val="006FC0"/>
                </a:solidFill>
                <a:latin typeface="Arial MT"/>
                <a:cs typeface="Arial MT"/>
              </a:rPr>
              <a:t>3.</a:t>
            </a:r>
            <a:r>
              <a:rPr sz="4200" dirty="0">
                <a:solidFill>
                  <a:srgbClr val="006FC0"/>
                </a:solidFill>
                <a:latin typeface="Arial MT"/>
                <a:cs typeface="Arial MT"/>
              </a:rPr>
              <a:t>	</a:t>
            </a:r>
            <a:r>
              <a:rPr sz="4200" dirty="0">
                <a:solidFill>
                  <a:srgbClr val="006FC0"/>
                </a:solidFill>
                <a:latin typeface="Microsoft Sans Serif"/>
                <a:cs typeface="Microsoft Sans Serif"/>
              </a:rPr>
              <a:t>Độ</a:t>
            </a:r>
            <a:r>
              <a:rPr sz="4200" spc="-3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6FC0"/>
                </a:solidFill>
                <a:latin typeface="Microsoft Sans Serif"/>
                <a:cs typeface="Microsoft Sans Serif"/>
              </a:rPr>
              <a:t>linh</a:t>
            </a:r>
            <a:r>
              <a:rPr sz="4200" spc="-35" dirty="0">
                <a:solidFill>
                  <a:srgbClr val="006FC0"/>
                </a:solidFill>
                <a:latin typeface="Microsoft Sans Serif"/>
                <a:cs typeface="Microsoft Sans Serif"/>
              </a:rPr>
              <a:t> </a:t>
            </a:r>
            <a:r>
              <a:rPr sz="4200" spc="-20" dirty="0">
                <a:solidFill>
                  <a:srgbClr val="006FC0"/>
                </a:solidFill>
                <a:latin typeface="Microsoft Sans Serif"/>
                <a:cs typeface="Microsoft Sans Serif"/>
              </a:rPr>
              <a:t>hoạt</a:t>
            </a:r>
            <a:endParaRPr sz="4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02071" y="6328664"/>
            <a:ext cx="47459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Yêu</a:t>
            </a:r>
            <a:r>
              <a:rPr sz="42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cầu</a:t>
            </a:r>
            <a:r>
              <a:rPr sz="42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hiểu</a:t>
            </a:r>
            <a:r>
              <a:rPr sz="42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sâu</a:t>
            </a:r>
            <a:r>
              <a:rPr sz="42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spc="-50" dirty="0">
                <a:solidFill>
                  <a:srgbClr val="FF0000"/>
                </a:solidFill>
                <a:latin typeface="Wingdings"/>
                <a:cs typeface="Wingdings"/>
              </a:rPr>
              <a:t></a:t>
            </a:r>
            <a:endParaRPr sz="42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9191" y="7777937"/>
            <a:ext cx="16033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AF50"/>
                </a:solidFill>
                <a:latin typeface="Arial MT"/>
                <a:cs typeface="Arial MT"/>
              </a:rPr>
              <a:t>Cao</a:t>
            </a:r>
            <a:r>
              <a:rPr sz="4200" spc="-8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4200" spc="-50" dirty="0">
                <a:solidFill>
                  <a:srgbClr val="00AF50"/>
                </a:solidFill>
                <a:latin typeface="Wingdings"/>
                <a:cs typeface="Wingdings"/>
              </a:rPr>
              <a:t></a:t>
            </a:r>
            <a:endParaRPr sz="42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47678" y="6336029"/>
            <a:ext cx="46882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Dễ</a:t>
            </a:r>
            <a:r>
              <a:rPr sz="4200" spc="-1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hiểu,</a:t>
            </a:r>
            <a:r>
              <a:rPr sz="4200" spc="-1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dễ</a:t>
            </a:r>
            <a:r>
              <a:rPr sz="4200" spc="-1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dirty="0">
                <a:solidFill>
                  <a:srgbClr val="00AF50"/>
                </a:solidFill>
                <a:latin typeface="Microsoft Sans Serif"/>
                <a:cs typeface="Microsoft Sans Serif"/>
              </a:rPr>
              <a:t>dùng</a:t>
            </a:r>
            <a:r>
              <a:rPr sz="4200" spc="-1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4200" spc="-50" dirty="0">
                <a:solidFill>
                  <a:srgbClr val="00AF50"/>
                </a:solidFill>
                <a:latin typeface="Wingdings"/>
                <a:cs typeface="Wingdings"/>
              </a:rPr>
              <a:t></a:t>
            </a:r>
            <a:endParaRPr sz="42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85826" y="7777937"/>
            <a:ext cx="18395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0000"/>
                </a:solidFill>
                <a:latin typeface="Microsoft Sans Serif"/>
                <a:cs typeface="Microsoft Sans Serif"/>
              </a:rPr>
              <a:t>Thấp</a:t>
            </a:r>
            <a:r>
              <a:rPr sz="42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200" spc="-50" dirty="0">
                <a:solidFill>
                  <a:srgbClr val="FF0000"/>
                </a:solidFill>
                <a:latin typeface="Wingdings"/>
                <a:cs typeface="Wingdings"/>
              </a:rPr>
              <a:t></a:t>
            </a:r>
            <a:endParaRPr sz="4200">
              <a:latin typeface="Wingdings"/>
              <a:cs typeface="Wingding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44628" y="2494788"/>
            <a:ext cx="2884931" cy="28849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3412" y="3675372"/>
            <a:ext cx="2857714" cy="700968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994</Words>
  <Application>Microsoft Macintosh PowerPoint</Application>
  <PresentationFormat>Custom</PresentationFormat>
  <Paragraphs>201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MT</vt:lpstr>
      <vt:lpstr>Consolas</vt:lpstr>
      <vt:lpstr>Microsoft Sans Serif</vt:lpstr>
      <vt:lpstr>Times New Roman</vt:lpstr>
      <vt:lpstr>Wingdings</vt:lpstr>
      <vt:lpstr>Office Theme</vt:lpstr>
      <vt:lpstr>Giới thiệu các framework lập trình AI</vt:lpstr>
      <vt:lpstr>Mục tiêu bài học</vt:lpstr>
      <vt:lpstr>Nội dung chính</vt:lpstr>
      <vt:lpstr>Tổng quan về framework của Python trong lập trình AI</vt:lpstr>
      <vt:lpstr>Tổng quan về framework của Python</vt:lpstr>
      <vt:lpstr>Tổng quan về framework của Python</vt:lpstr>
      <vt:lpstr>PowerPoint Presentation</vt:lpstr>
      <vt:lpstr>Framework của Python trong lập trình AI</vt:lpstr>
      <vt:lpstr>Framework của Python trong lập trình AI</vt:lpstr>
      <vt:lpstr>Làm quen với framework Học máy scikit-learn</vt:lpstr>
      <vt:lpstr>Tổng quan về scikit-learn</vt:lpstr>
      <vt:lpstr>Tổng quan về scikit-learn</vt:lpstr>
      <vt:lpstr>Tổng quan về scikit-learn</vt:lpstr>
      <vt:lpstr>Sử dụng scikit-learn trong Học máy</vt:lpstr>
      <vt:lpstr>Sử dụng scikit-learn trong Học máy</vt:lpstr>
      <vt:lpstr>Sử dụng scikit-learn trong Học máy</vt:lpstr>
      <vt:lpstr>Sử dụng scikit-learn trong Học máy</vt:lpstr>
      <vt:lpstr>Sử dụng scikit-learn trong Học máy</vt:lpstr>
      <vt:lpstr>TensorFlow và Keras trong thiết kế mô hình Học sâu</vt:lpstr>
      <vt:lpstr>Tổng quan về TensorFlow</vt:lpstr>
      <vt:lpstr>Tổng quan về TensorFlow</vt:lpstr>
      <vt:lpstr>Tổng quan về TensorFlow</vt:lpstr>
      <vt:lpstr>Cấu trúc dữ liệu Tensor</vt:lpstr>
      <vt:lpstr>Cấu trúc dữ liệu Tensor</vt:lpstr>
      <vt:lpstr>Thực hành với TensorFlow</vt:lpstr>
      <vt:lpstr>Thực hành với TensorFlow</vt:lpstr>
      <vt:lpstr>Thực hành với TensorFlow</vt:lpstr>
      <vt:lpstr>Thực hành với TensorFlow</vt:lpstr>
      <vt:lpstr>Tổng quan về Keras</vt:lpstr>
      <vt:lpstr>Thực hành với Keras</vt:lpstr>
      <vt:lpstr>Thực hành với Keras</vt:lpstr>
      <vt:lpstr>Thực hành với Keras</vt:lpstr>
      <vt:lpstr>Những điều cần ghi nhớ sau buổi học?</vt:lpstr>
      <vt:lpstr>Tổng quan bài học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các framework trong Python</dc:title>
  <dc:creator>admin</dc:creator>
  <cp:lastModifiedBy>Hoang Duc Anh 20230015</cp:lastModifiedBy>
  <cp:revision>1</cp:revision>
  <dcterms:created xsi:type="dcterms:W3CDTF">2025-03-04T03:37:41Z</dcterms:created>
  <dcterms:modified xsi:type="dcterms:W3CDTF">2025-03-04T03:49:24Z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2024-06-04T00:00:00Z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2025-03-04T00:00:00Z</vt:filetime>
  </property>
  <property fmtid="{D5CDD505-2E9C-101B-9397-08002B2CF9AE}" pid="5" name="Producer">
    <vt:lpwstr>Microsoft® PowerPoint® for Microsoft 365</vt:lpwstr>
  </property>
</Properties>
</file>